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9.xml" ContentType="application/vnd.openxmlformats-officedocument.presentationml.notesSlide+xml"/>
  <Override PartName="/ppt/tags/tag7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8.xml" ContentType="application/vnd.openxmlformats-officedocument.presentationml.tags+xml"/>
  <Override PartName="/ppt/notesSlides/notesSlide12.xml" ContentType="application/vnd.openxmlformats-officedocument.presentationml.notesSlide+xml"/>
  <Override PartName="/ppt/tags/tag9.xml" ContentType="application/vnd.openxmlformats-officedocument.presentationml.tags+xml"/>
  <Override PartName="/ppt/notesSlides/notesSlide13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14.xml" ContentType="application/vnd.openxmlformats-officedocument.presentationml.notesSlide+xml"/>
  <Override PartName="/ppt/tags/tag12.xml" ContentType="application/vnd.openxmlformats-officedocument.presentationml.tags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48" r:id="rId4"/>
  </p:sldMasterIdLst>
  <p:notesMasterIdLst>
    <p:notesMasterId r:id="rId42"/>
  </p:notesMasterIdLst>
  <p:sldIdLst>
    <p:sldId id="257" r:id="rId5"/>
    <p:sldId id="635" r:id="rId6"/>
    <p:sldId id="636" r:id="rId7"/>
    <p:sldId id="581" r:id="rId8"/>
    <p:sldId id="646" r:id="rId9"/>
    <p:sldId id="603" r:id="rId10"/>
    <p:sldId id="604" r:id="rId11"/>
    <p:sldId id="605" r:id="rId12"/>
    <p:sldId id="612" r:id="rId13"/>
    <p:sldId id="609" r:id="rId14"/>
    <p:sldId id="647" r:id="rId15"/>
    <p:sldId id="637" r:id="rId16"/>
    <p:sldId id="659" r:id="rId17"/>
    <p:sldId id="645" r:id="rId18"/>
    <p:sldId id="648" r:id="rId19"/>
    <p:sldId id="649" r:id="rId20"/>
    <p:sldId id="650" r:id="rId21"/>
    <p:sldId id="652" r:id="rId22"/>
    <p:sldId id="653" r:id="rId23"/>
    <p:sldId id="654" r:id="rId24"/>
    <p:sldId id="651" r:id="rId25"/>
    <p:sldId id="638" r:id="rId26"/>
    <p:sldId id="655" r:id="rId27"/>
    <p:sldId id="639" r:id="rId28"/>
    <p:sldId id="656" r:id="rId29"/>
    <p:sldId id="657" r:id="rId30"/>
    <p:sldId id="640" r:id="rId31"/>
    <p:sldId id="641" r:id="rId32"/>
    <p:sldId id="660" r:id="rId33"/>
    <p:sldId id="658" r:id="rId34"/>
    <p:sldId id="642" r:id="rId35"/>
    <p:sldId id="661" r:id="rId36"/>
    <p:sldId id="643" r:id="rId37"/>
    <p:sldId id="662" r:id="rId38"/>
    <p:sldId id="663" r:id="rId39"/>
    <p:sldId id="664" r:id="rId40"/>
    <p:sldId id="403" r:id="rId41"/>
  </p:sldIdLst>
  <p:sldSz cx="9144000" cy="6858000" type="screen4x3"/>
  <p:notesSz cx="6858000" cy="9144000"/>
  <p:embeddedFontLst>
    <p:embeddedFont>
      <p:font typeface="Times" panose="02020603050405020304" pitchFamily="18" charset="0"/>
      <p:regular r:id="rId43"/>
      <p:bold r:id="rId44"/>
      <p:italic r:id="rId45"/>
      <p:boldItalic r:id="rId46"/>
    </p:embeddedFont>
    <p:embeddedFont>
      <p:font typeface="Arial Black" panose="020B0A04020102020204" pitchFamily="34" charset="0"/>
      <p:bold r:id="rId47"/>
    </p:embeddedFont>
    <p:embeddedFont>
      <p:font typeface="Arial Narrow" panose="020B0606020202030204" pitchFamily="34" charset="0"/>
      <p:regular r:id="rId48"/>
      <p:bold r:id="rId49"/>
      <p:italic r:id="rId50"/>
      <p:boldItalic r:id="rId51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4B8E"/>
    <a:srgbClr val="B2CEDE"/>
    <a:srgbClr val="BB862C"/>
    <a:srgbClr val="E1B25C"/>
    <a:srgbClr val="21245D"/>
    <a:srgbClr val="A16E53"/>
    <a:srgbClr val="C9A58F"/>
    <a:srgbClr val="C85D52"/>
    <a:srgbClr val="C09F90"/>
    <a:srgbClr val="B34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28" autoAdjust="0"/>
    <p:restoredTop sz="90884" autoAdjust="0"/>
  </p:normalViewPr>
  <p:slideViewPr>
    <p:cSldViewPr>
      <p:cViewPr varScale="1">
        <p:scale>
          <a:sx n="81" d="100"/>
          <a:sy n="81" d="100"/>
        </p:scale>
        <p:origin x="396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23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-2844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font" Target="fonts/font5.fntdata"/><Relationship Id="rId50" Type="http://schemas.openxmlformats.org/officeDocument/2006/relationships/font" Target="fonts/font8.fntdata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font" Target="fonts/font3.fntdata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7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2.fntdata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8" Type="http://schemas.openxmlformats.org/officeDocument/2006/relationships/slide" Target="slides/slide4.xml"/><Relationship Id="rId51" Type="http://schemas.openxmlformats.org/officeDocument/2006/relationships/font" Target="fonts/font9.fntdata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31977F9-2639-4E35-A22E-4391B235CAF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5682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90ADC97-1840-4B58-85F1-5BA782444186}" type="slidenum">
              <a:rPr lang="en-US" smtClean="0">
                <a:latin typeface="Times New Roman" pitchFamily="18" charset="0"/>
              </a:rPr>
              <a:pPr/>
              <a:t>1</a:t>
            </a:fld>
            <a:endParaRPr lang="en-US">
              <a:latin typeface="Times New Roman" pitchFamily="18" charset="0"/>
            </a:endParaRPr>
          </a:p>
        </p:txBody>
      </p:sp>
      <p:sp>
        <p:nvSpPr>
          <p:cNvPr id="16386" name="Rectangle 2"/>
          <p:cNvSpPr>
            <a:spLocks noGrp="1" noRot="1" noChangeAspect="1" noChangeArrowheads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0488" tIns="44450" rIns="90488" bIns="44450"/>
          <a:lstStyle/>
          <a:p>
            <a:endParaRPr lang="en-US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452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2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934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6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545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7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369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8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0282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9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625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10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1023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2AF3D1-C155-4FAF-818C-66F5175439E8}" type="slidenum">
              <a:rPr lang="en-US"/>
              <a:pPr/>
              <a:t>16</a:t>
            </a:fld>
            <a:endParaRPr lang="en-US"/>
          </a:p>
        </p:txBody>
      </p:sp>
      <p:sp>
        <p:nvSpPr>
          <p:cNvPr id="56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4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9679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7500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316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8022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677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3492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977F9-2639-4E35-A22E-4391B235CAFA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731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C03B94-1A2C-475E-9651-939F56161FBF}" type="slidenum">
              <a:rPr lang="en-US"/>
              <a:pPr/>
              <a:t>37</a:t>
            </a:fld>
            <a:endParaRPr lang="en-US"/>
          </a:p>
        </p:txBody>
      </p:sp>
      <p:sp>
        <p:nvSpPr>
          <p:cNvPr id="1166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66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551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11C8453E-8D6D-AC40-AE56-16FF802531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 bwMode="white">
          <a:xfrm>
            <a:off x="671511" y="1676400"/>
            <a:ext cx="7800975" cy="1143000"/>
          </a:xfrm>
        </p:spPr>
        <p:txBody>
          <a:bodyPr anchor="ctr"/>
          <a:lstStyle>
            <a:lvl1pPr>
              <a:defRPr sz="4000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 bwMode="white">
          <a:xfrm>
            <a:off x="671511" y="3124201"/>
            <a:ext cx="7800975" cy="914400"/>
          </a:xfrm>
        </p:spPr>
        <p:txBody>
          <a:bodyPr/>
          <a:lstStyle>
            <a:lvl1pPr marL="0" indent="0">
              <a:buFontTx/>
              <a:buNone/>
              <a:defRPr sz="3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2" name="Picture 11" descr="A picture containing text, sign&#10;&#10;Description automatically generated">
            <a:extLst>
              <a:ext uri="{FF2B5EF4-FFF2-40B4-BE49-F238E27FC236}">
                <a16:creationId xmlns:a16="http://schemas.microsoft.com/office/drawing/2014/main" xmlns="" id="{B1BCADA2-B9DA-1844-958C-5AD1DEA71D9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6150" y="5715000"/>
            <a:ext cx="2186850" cy="72895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AE1A5504-6A96-2F41-A907-51607B88FB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 bwMode="white">
          <a:xfrm>
            <a:off x="533400" y="1308099"/>
            <a:ext cx="7800975" cy="1143000"/>
          </a:xfrm>
        </p:spPr>
        <p:txBody>
          <a:bodyPr anchor="ctr"/>
          <a:lstStyle>
            <a:lvl1pPr>
              <a:defRPr sz="4000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 bwMode="white">
          <a:xfrm>
            <a:off x="945118" y="4724400"/>
            <a:ext cx="7253764" cy="914400"/>
          </a:xfrm>
        </p:spPr>
        <p:txBody>
          <a:bodyPr anchor="ctr"/>
          <a:lstStyle>
            <a:lvl1pPr marL="0" indent="0">
              <a:buFontTx/>
              <a:buNone/>
              <a:defRPr sz="3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97EAA249-95DA-9240-B1B6-ED0CBF9B6B8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200" y="457200"/>
            <a:ext cx="17526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339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xmlns="" id="{3FFBA324-5E2E-904E-ABA1-6F16562828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0" i="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6E5F5B08-C0BA-604F-824B-F3132F5CAE7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23850"/>
            <a:ext cx="1485900" cy="4953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xmlns="" id="{B6D3E471-D882-9647-9557-68909558F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 anchor="ctr"/>
          <a:lstStyle>
            <a:lvl1pPr>
              <a:defRPr sz="2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625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2025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61D8419F-47F7-A448-8A21-0DEB2E325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 anchor="ctr"/>
          <a:lstStyle>
            <a:lvl1pPr>
              <a:defRPr sz="2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xmlns="" id="{8F022917-BD2A-4447-8C53-D1834ED6C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 anchor="ctr"/>
          <a:lstStyle>
            <a:lvl1pPr>
              <a:defRPr sz="2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E426493-D662-6444-A4CA-0903500D1C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304801" y="76200"/>
            <a:ext cx="63246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helicopter flying over trees&#10;&#10;Description automatically generated with medium confidence">
            <a:extLst>
              <a:ext uri="{FF2B5EF4-FFF2-40B4-BE49-F238E27FC236}">
                <a16:creationId xmlns:a16="http://schemas.microsoft.com/office/drawing/2014/main" xmlns="" id="{77A8B066-C67B-3344-A336-7FB766A0904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700"/>
            <a:ext cx="9144000" cy="6858000"/>
          </a:xfrm>
          <a:prstGeom prst="rect">
            <a:avLst/>
          </a:prstGeom>
        </p:spPr>
      </p:pic>
      <p:pic>
        <p:nvPicPr>
          <p:cNvPr id="6" name="Picture 5" descr="A picture containing calendar&#10;&#10;Description automatically generated">
            <a:extLst>
              <a:ext uri="{FF2B5EF4-FFF2-40B4-BE49-F238E27FC236}">
                <a16:creationId xmlns:a16="http://schemas.microsoft.com/office/drawing/2014/main" xmlns="" id="{C81BF156-7FFD-4D40-9B5A-33DEFFD4F0D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xmlns="" id="{635BB765-9234-1A4F-A5DB-03E4884C29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304801" y="76200"/>
            <a:ext cx="63246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9789A69A-99D1-904D-951D-0DA9AE336D4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2385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100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635BB765-9234-1A4F-A5DB-03E4884C29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black">
          <a:xfrm>
            <a:off x="304801" y="76200"/>
            <a:ext cx="63246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xmlns="" id="{A78753A7-BCD2-F049-A104-ED29EC33167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9789A69A-99D1-904D-951D-0DA9AE336D4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23850"/>
            <a:ext cx="14859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246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xmlns="" id="{CADF91E1-2C29-F949-8026-25E189D85C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7B8B2F9C-3D9D-E748-8107-3B4504F8797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228600"/>
            <a:ext cx="1447800" cy="4826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BD1ECF25-E9F3-6349-9711-A6F89F872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76200"/>
            <a:ext cx="6248400" cy="838200"/>
          </a:xfrm>
        </p:spPr>
        <p:txBody>
          <a:bodyPr anchor="ctr"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9915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endar&#10;&#10;Description automatically generated with low confidence">
            <a:extLst>
              <a:ext uri="{FF2B5EF4-FFF2-40B4-BE49-F238E27FC236}">
                <a16:creationId xmlns:a16="http://schemas.microsoft.com/office/drawing/2014/main" xmlns="" id="{4AF77FDC-55F7-CB49-9C72-6F082129686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7B8B2F9C-3D9D-E748-8107-3B4504F8797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228600"/>
            <a:ext cx="1447800" cy="4826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BD1ECF25-E9F3-6349-9711-A6F89F872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76200"/>
            <a:ext cx="6248400" cy="838200"/>
          </a:xfrm>
        </p:spPr>
        <p:txBody>
          <a:bodyPr anchor="ctr"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7882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95F00B06-E2FA-E14D-9387-EAFCC9787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 anchor="ctr"/>
          <a:lstStyle>
            <a:lvl1pPr>
              <a:defRPr sz="2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xmlns="" id="{50B99232-5079-F642-A585-6FF34469FBCC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black">
          <a:xfrm>
            <a:off x="304801" y="76200"/>
            <a:ext cx="63246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black">
          <a:xfrm>
            <a:off x="809625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xmlns="" id="{F6B69982-5CE0-354F-B5AC-899F3CBB8051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23850"/>
            <a:ext cx="1485900" cy="4953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50" r:id="rId3"/>
    <p:sldLayoutId id="2147483652" r:id="rId4"/>
    <p:sldLayoutId id="2147483653" r:id="rId5"/>
    <p:sldLayoutId id="2147483655" r:id="rId6"/>
    <p:sldLayoutId id="2147483664" r:id="rId7"/>
    <p:sldLayoutId id="2147483666" r:id="rId8"/>
    <p:sldLayoutId id="2147483662" r:id="rId9"/>
    <p:sldLayoutId id="2147483665" r:id="rId10"/>
    <p:sldLayoutId id="2147483661" r:id="rId11"/>
  </p:sldLayoutIdLst>
  <p:hf hdr="0" ftr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2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254B8E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b="0" i="0">
          <a:solidFill>
            <a:srgbClr val="254B8E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b="0" i="0">
          <a:solidFill>
            <a:srgbClr val="254B8E"/>
          </a:solidFill>
          <a:latin typeface="Arial" panose="020B0604020202020204" pitchFamily="34" charset="0"/>
          <a:cs typeface="Arial" panose="020B0604020202020204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b="0" i="0">
          <a:solidFill>
            <a:srgbClr val="254B8E"/>
          </a:solidFill>
          <a:latin typeface="Arial" panose="020B0604020202020204" pitchFamily="34" charset="0"/>
          <a:cs typeface="Arial" panose="020B0604020202020204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b="0" i="0">
          <a:solidFill>
            <a:srgbClr val="254B8E"/>
          </a:solidFill>
          <a:latin typeface="Arial" panose="020B0604020202020204" pitchFamily="34" charset="0"/>
          <a:cs typeface="Arial" panose="020B0604020202020204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0" i="0">
          <a:solidFill>
            <a:srgbClr val="254B8E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54B8E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3.m4a"/><Relationship Id="rId7" Type="http://schemas.openxmlformats.org/officeDocument/2006/relationships/image" Target="../media/image14.png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7" Type="http://schemas.openxmlformats.org/officeDocument/2006/relationships/image" Target="../media/image13.png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5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1.xml"/><Relationship Id="rId6" Type="http://schemas.openxmlformats.org/officeDocument/2006/relationships/image" Target="../media/image13.png"/><Relationship Id="rId5" Type="http://schemas.openxmlformats.org/officeDocument/2006/relationships/image" Target="../media/image16.jpeg"/><Relationship Id="rId4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audio" Target="../media/media8.m4a"/><Relationship Id="rId7" Type="http://schemas.openxmlformats.org/officeDocument/2006/relationships/image" Target="../media/image17.png"/><Relationship Id="rId2" Type="http://schemas.microsoft.com/office/2007/relationships/media" Target="../media/media8.m4a"/><Relationship Id="rId1" Type="http://schemas.openxmlformats.org/officeDocument/2006/relationships/tags" Target="../tags/tag2.xml"/><Relationship Id="rId6" Type="http://schemas.openxmlformats.org/officeDocument/2006/relationships/image" Target="../media/image13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19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video" Target="../media/media9.wmv"/><Relationship Id="rId7" Type="http://schemas.openxmlformats.org/officeDocument/2006/relationships/notesSlide" Target="../notesSlides/notesSlide4.xml"/><Relationship Id="rId2" Type="http://schemas.microsoft.com/office/2007/relationships/media" Target="../media/media9.wmv"/><Relationship Id="rId1" Type="http://schemas.openxmlformats.org/officeDocument/2006/relationships/tags" Target="../tags/tag3.xml"/><Relationship Id="rId6" Type="http://schemas.openxmlformats.org/officeDocument/2006/relationships/slideLayout" Target="../slideLayouts/slideLayout8.xml"/><Relationship Id="rId5" Type="http://schemas.openxmlformats.org/officeDocument/2006/relationships/audio" Target="../media/media10.m4a"/><Relationship Id="rId10" Type="http://schemas.openxmlformats.org/officeDocument/2006/relationships/image" Target="../media/image13.png"/><Relationship Id="rId4" Type="http://schemas.microsoft.com/office/2007/relationships/media" Target="../media/media10.m4a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audio" Target="../media/media11.m4a"/><Relationship Id="rId7" Type="http://schemas.openxmlformats.org/officeDocument/2006/relationships/image" Target="../media/image13.png"/><Relationship Id="rId2" Type="http://schemas.microsoft.com/office/2007/relationships/media" Target="../media/media11.m4a"/><Relationship Id="rId1" Type="http://schemas.openxmlformats.org/officeDocument/2006/relationships/tags" Target="../tags/tag4.xml"/><Relationship Id="rId6" Type="http://schemas.openxmlformats.org/officeDocument/2006/relationships/image" Target="../media/image22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6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3.png"/><Relationship Id="rId5" Type="http://schemas.openxmlformats.org/officeDocument/2006/relationships/image" Target="../media/image25.jpg"/><Relationship Id="rId4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3.pn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4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8.png"/><Relationship Id="rId5" Type="http://schemas.openxmlformats.org/officeDocument/2006/relationships/image" Target="../media/image13.png"/><Relationship Id="rId4" Type="http://schemas.openxmlformats.org/officeDocument/2006/relationships/image" Target="../media/image25.jp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7.m4a"/><Relationship Id="rId7" Type="http://schemas.openxmlformats.org/officeDocument/2006/relationships/image" Target="../media/image13.png"/><Relationship Id="rId2" Type="http://schemas.openxmlformats.org/officeDocument/2006/relationships/video" Target="../media/media16.wmv"/><Relationship Id="rId1" Type="http://schemas.microsoft.com/office/2007/relationships/media" Target="../media/media16.wmv"/><Relationship Id="rId6" Type="http://schemas.openxmlformats.org/officeDocument/2006/relationships/image" Target="../media/image29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7.m4a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8.m4a"/><Relationship Id="rId7" Type="http://schemas.openxmlformats.org/officeDocument/2006/relationships/image" Target="../media/image13.png"/><Relationship Id="rId2" Type="http://schemas.openxmlformats.org/officeDocument/2006/relationships/video" Target="../media/media9.wmv"/><Relationship Id="rId1" Type="http://schemas.microsoft.com/office/2007/relationships/media" Target="../media/media9.wmv"/><Relationship Id="rId6" Type="http://schemas.openxmlformats.org/officeDocument/2006/relationships/image" Target="../media/image30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8.m4a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3.pn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4.jpe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3.pn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13.png"/><Relationship Id="rId4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4.m4a"/><Relationship Id="rId2" Type="http://schemas.microsoft.com/office/2007/relationships/media" Target="../media/media24.m4a"/><Relationship Id="rId1" Type="http://schemas.openxmlformats.org/officeDocument/2006/relationships/tags" Target="../tags/tag5.xml"/><Relationship Id="rId6" Type="http://schemas.openxmlformats.org/officeDocument/2006/relationships/image" Target="../media/image13.png"/><Relationship Id="rId5" Type="http://schemas.openxmlformats.org/officeDocument/2006/relationships/image" Target="../media/image38.jpeg"/><Relationship Id="rId4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audio" Target="../media/media26.m4a"/><Relationship Id="rId7" Type="http://schemas.openxmlformats.org/officeDocument/2006/relationships/image" Target="../media/image40.emf"/><Relationship Id="rId2" Type="http://schemas.microsoft.com/office/2007/relationships/media" Target="../media/media26.m4a"/><Relationship Id="rId1" Type="http://schemas.openxmlformats.org/officeDocument/2006/relationships/tags" Target="../tags/tag6.xml"/><Relationship Id="rId6" Type="http://schemas.openxmlformats.org/officeDocument/2006/relationships/image" Target="../media/image39.jpe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8.m4a"/><Relationship Id="rId7" Type="http://schemas.openxmlformats.org/officeDocument/2006/relationships/image" Target="../media/image13.png"/><Relationship Id="rId2" Type="http://schemas.openxmlformats.org/officeDocument/2006/relationships/video" Target="../media/media27.wmv"/><Relationship Id="rId1" Type="http://schemas.microsoft.com/office/2007/relationships/media" Target="../media/media27.wmv"/><Relationship Id="rId6" Type="http://schemas.openxmlformats.org/officeDocument/2006/relationships/image" Target="../media/image42.png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28.m4a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audio" Target="../media/media29.m4a"/><Relationship Id="rId7" Type="http://schemas.openxmlformats.org/officeDocument/2006/relationships/image" Target="../media/image40.emf"/><Relationship Id="rId2" Type="http://schemas.microsoft.com/office/2007/relationships/media" Target="../media/media29.m4a"/><Relationship Id="rId1" Type="http://schemas.openxmlformats.org/officeDocument/2006/relationships/tags" Target="../tags/tag7.xml"/><Relationship Id="rId6" Type="http://schemas.openxmlformats.org/officeDocument/2006/relationships/image" Target="../media/image39.jpeg"/><Relationship Id="rId5" Type="http://schemas.openxmlformats.org/officeDocument/2006/relationships/image" Target="../media/image43.jpeg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31.m4a"/><Relationship Id="rId7" Type="http://schemas.openxmlformats.org/officeDocument/2006/relationships/image" Target="../media/image45.png"/><Relationship Id="rId2" Type="http://schemas.openxmlformats.org/officeDocument/2006/relationships/video" Target="../media/media30.wmv"/><Relationship Id="rId1" Type="http://schemas.microsoft.com/office/2007/relationships/media" Target="../media/media30.wmv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31.m4a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33.m4a"/><Relationship Id="rId7" Type="http://schemas.openxmlformats.org/officeDocument/2006/relationships/image" Target="../media/image46.png"/><Relationship Id="rId2" Type="http://schemas.openxmlformats.org/officeDocument/2006/relationships/video" Target="../media/media32.wmv"/><Relationship Id="rId1" Type="http://schemas.microsoft.com/office/2007/relationships/media" Target="../media/media32.wmv"/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33.m4a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media34.m4a"/><Relationship Id="rId7" Type="http://schemas.openxmlformats.org/officeDocument/2006/relationships/image" Target="../media/image48.jpeg"/><Relationship Id="rId2" Type="http://schemas.microsoft.com/office/2007/relationships/media" Target="../media/media34.m4a"/><Relationship Id="rId1" Type="http://schemas.openxmlformats.org/officeDocument/2006/relationships/tags" Target="../tags/tag8.xml"/><Relationship Id="rId6" Type="http://schemas.openxmlformats.org/officeDocument/2006/relationships/image" Target="../media/image47.jpeg"/><Relationship Id="rId5" Type="http://schemas.openxmlformats.org/officeDocument/2006/relationships/notesSlide" Target="../notesSlides/notesSlide12.xml"/><Relationship Id="rId10" Type="http://schemas.openxmlformats.org/officeDocument/2006/relationships/image" Target="../media/image40.emf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39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media35.m4a"/><Relationship Id="rId7" Type="http://schemas.openxmlformats.org/officeDocument/2006/relationships/image" Target="../media/image48.jpeg"/><Relationship Id="rId2" Type="http://schemas.microsoft.com/office/2007/relationships/media" Target="../media/media35.m4a"/><Relationship Id="rId1" Type="http://schemas.openxmlformats.org/officeDocument/2006/relationships/tags" Target="../tags/tag9.xml"/><Relationship Id="rId6" Type="http://schemas.openxmlformats.org/officeDocument/2006/relationships/image" Target="../media/image49.jpeg"/><Relationship Id="rId5" Type="http://schemas.openxmlformats.org/officeDocument/2006/relationships/notesSlide" Target="../notesSlides/notesSlide13.xml"/><Relationship Id="rId10" Type="http://schemas.openxmlformats.org/officeDocument/2006/relationships/image" Target="../media/image40.emf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39.jpe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media" Target="../media/media37.m4a"/><Relationship Id="rId7" Type="http://schemas.openxmlformats.org/officeDocument/2006/relationships/image" Target="../media/image13.png"/><Relationship Id="rId2" Type="http://schemas.openxmlformats.org/officeDocument/2006/relationships/video" Target="../media/media36.wmv"/><Relationship Id="rId1" Type="http://schemas.microsoft.com/office/2007/relationships/media" Target="../media/media36.wmv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37.m4a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media" Target="../media/media39.m4a"/><Relationship Id="rId7" Type="http://schemas.openxmlformats.org/officeDocument/2006/relationships/image" Target="../media/image13.png"/><Relationship Id="rId2" Type="http://schemas.openxmlformats.org/officeDocument/2006/relationships/video" Target="../media/media38.wmv"/><Relationship Id="rId1" Type="http://schemas.microsoft.com/office/2007/relationships/media" Target="../media/media38.wmv"/><Relationship Id="rId6" Type="http://schemas.openxmlformats.org/officeDocument/2006/relationships/image" Target="../media/image50.png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39.m4a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audio" Target="../media/media40.m4a"/><Relationship Id="rId7" Type="http://schemas.openxmlformats.org/officeDocument/2006/relationships/image" Target="../media/image13.png"/><Relationship Id="rId2" Type="http://schemas.microsoft.com/office/2007/relationships/media" Target="../media/media40.m4a"/><Relationship Id="rId1" Type="http://schemas.openxmlformats.org/officeDocument/2006/relationships/tags" Target="../tags/tag10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40.emf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media" Target="../media/media42.m4a"/><Relationship Id="rId7" Type="http://schemas.openxmlformats.org/officeDocument/2006/relationships/image" Target="../media/image13.png"/><Relationship Id="rId2" Type="http://schemas.openxmlformats.org/officeDocument/2006/relationships/video" Target="../media/media41.wmv"/><Relationship Id="rId1" Type="http://schemas.microsoft.com/office/2007/relationships/media" Target="../media/media41.wmv"/><Relationship Id="rId6" Type="http://schemas.openxmlformats.org/officeDocument/2006/relationships/image" Target="../media/image53.png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42.m4a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media43.m4a"/><Relationship Id="rId7" Type="http://schemas.openxmlformats.org/officeDocument/2006/relationships/image" Target="../media/image54.jpeg"/><Relationship Id="rId2" Type="http://schemas.microsoft.com/office/2007/relationships/media" Target="../media/media43.m4a"/><Relationship Id="rId1" Type="http://schemas.openxmlformats.org/officeDocument/2006/relationships/tags" Target="../tags/tag11.xml"/><Relationship Id="rId6" Type="http://schemas.openxmlformats.org/officeDocument/2006/relationships/image" Target="../media/image40.emf"/><Relationship Id="rId5" Type="http://schemas.openxmlformats.org/officeDocument/2006/relationships/image" Target="../media/image39.jpeg"/><Relationship Id="rId4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45.m4a"/><Relationship Id="rId7" Type="http://schemas.openxmlformats.org/officeDocument/2006/relationships/image" Target="../media/image55.png"/><Relationship Id="rId2" Type="http://schemas.openxmlformats.org/officeDocument/2006/relationships/video" Target="../media/media44.wmv"/><Relationship Id="rId1" Type="http://schemas.microsoft.com/office/2007/relationships/media" Target="../media/media44.wmv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45.m4a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media" Target="../media/media47.wmv"/><Relationship Id="rId7" Type="http://schemas.openxmlformats.org/officeDocument/2006/relationships/image" Target="../media/image56.png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9.xml"/><Relationship Id="rId4" Type="http://schemas.openxmlformats.org/officeDocument/2006/relationships/video" Target="../media/media47.wmv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audio" Target="../media/media48.m4a"/><Relationship Id="rId2" Type="http://schemas.microsoft.com/office/2007/relationships/media" Target="../media/media48.m4a"/><Relationship Id="rId1" Type="http://schemas.openxmlformats.org/officeDocument/2006/relationships/tags" Target="../tags/tag12.xml"/><Relationship Id="rId6" Type="http://schemas.openxmlformats.org/officeDocument/2006/relationships/image" Target="../media/image57.png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mailto:mark.bowyer@usuhs.edu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436" y="1633251"/>
            <a:ext cx="7694364" cy="1420135"/>
          </a:xfrm>
          <a:noFill/>
        </p:spPr>
        <p:txBody>
          <a:bodyPr lIns="90488" tIns="44450" rIns="90488" bIns="44450"/>
          <a:lstStyle/>
          <a:p>
            <a:r>
              <a:rPr lang="en-US" sz="4300" dirty="0"/>
              <a:t>CRICOTHYROIDOTOMY</a:t>
            </a:r>
            <a:r>
              <a:rPr lang="en-US" sz="4200" dirty="0"/>
              <a:t/>
            </a:r>
            <a:br>
              <a:rPr lang="en-US" sz="4200" dirty="0"/>
            </a:b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(Emergency Surgical Airway)</a:t>
            </a:r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611436" y="3309651"/>
            <a:ext cx="6322764" cy="728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488" tIns="44450" rIns="90488" bIns="44450"/>
          <a:lstStyle/>
          <a:p>
            <a:pPr marL="342900" indent="-342900">
              <a:spcBef>
                <a:spcPts val="600"/>
              </a:spcBef>
              <a:buSzPct val="100000"/>
            </a:pPr>
            <a:r>
              <a:rPr lang="en-US" sz="3200" dirty="0">
                <a:solidFill>
                  <a:schemeClr val="bg1"/>
                </a:solidFill>
                <a:latin typeface="+mn-lt"/>
              </a:rPr>
              <a:t>Curriculum for Cricothyroidotomy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458118" y="5804222"/>
            <a:ext cx="4952082" cy="533400"/>
          </a:xfrm>
          <a:prstGeom prst="rect">
            <a:avLst/>
          </a:prstGeom>
          <a:noFill/>
        </p:spPr>
        <p:txBody>
          <a:bodyPr/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Content and Narration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by Mark Bowyer, MD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53400" y="4311811"/>
            <a:ext cx="609600" cy="6096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A07C9E3A-5173-B542-9BF8-19D319DDDEAC}"/>
              </a:ext>
            </a:extLst>
          </p:cNvPr>
          <p:cNvCxnSpPr>
            <a:cxnSpLocks/>
          </p:cNvCxnSpPr>
          <p:nvPr/>
        </p:nvCxnSpPr>
        <p:spPr bwMode="auto">
          <a:xfrm>
            <a:off x="763836" y="3200400"/>
            <a:ext cx="5484564" cy="0"/>
          </a:xfrm>
          <a:prstGeom prst="line">
            <a:avLst/>
          </a:prstGeom>
          <a:ln w="25400">
            <a:headEnd type="none" w="med" len="med"/>
            <a:tailEnd type="non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534">
        <p:fade/>
      </p:transition>
    </mc:Choice>
    <mc:Fallback xmlns="">
      <p:transition spd="med" advTm="245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ric afgahanistan nat geo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9600" y="1112788"/>
            <a:ext cx="7924800" cy="5516612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C7A2B26E-3AA9-144D-ABA7-3F7153BCFC90}"/>
              </a:ext>
            </a:extLst>
          </p:cNvPr>
          <p:cNvSpPr txBox="1">
            <a:spLocks/>
          </p:cNvSpPr>
          <p:nvPr/>
        </p:nvSpPr>
        <p:spPr bwMode="black">
          <a:xfrm>
            <a:off x="304800" y="228600"/>
            <a:ext cx="6248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r>
              <a:rPr lang="en-US" dirty="0"/>
              <a:t>Surgical control of the airway:</a:t>
            </a:r>
            <a:br>
              <a:rPr lang="en-US" dirty="0"/>
            </a:br>
            <a:r>
              <a:rPr lang="en-US" dirty="0"/>
              <a:t>Dramatic, Life-Saving Skill 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203542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2444">
        <p:fade/>
      </p:transition>
    </mc:Choice>
    <mc:Fallback xmlns="">
      <p:transition spd="med" advTm="424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73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550" objId="3"/>
        <p14:stopEvt time="42024" objId="3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ric vid intro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6300" y="1085850"/>
            <a:ext cx="7391400" cy="554355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xmlns="" id="{21DF0F8C-BD59-7D46-BAEF-678C7D15BA9A}"/>
              </a:ext>
            </a:extLst>
          </p:cNvPr>
          <p:cNvSpPr txBox="1">
            <a:spLocks/>
          </p:cNvSpPr>
          <p:nvPr/>
        </p:nvSpPr>
        <p:spPr bwMode="black">
          <a:xfrm>
            <a:off x="304800" y="228600"/>
            <a:ext cx="6248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r>
              <a:rPr lang="en-US" dirty="0"/>
              <a:t>All providers should be prepared </a:t>
            </a:r>
            <a:br>
              <a:rPr lang="en-US" dirty="0"/>
            </a:br>
            <a:r>
              <a:rPr lang="en-US" dirty="0"/>
              <a:t>to perform a surgical airway</a:t>
            </a:r>
            <a:endParaRPr lang="en-US" kern="0" dirty="0"/>
          </a:p>
        </p:txBody>
      </p:sp>
      <p:sp>
        <p:nvSpPr>
          <p:cNvPr id="5" name="TextBox 4"/>
          <p:cNvSpPr txBox="1"/>
          <p:nvPr/>
        </p:nvSpPr>
        <p:spPr>
          <a:xfrm>
            <a:off x="1066800" y="6216398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 Narrow" pitchFamily="34" charset="0"/>
              </a:rPr>
              <a:t>Animation – Carl Schulman, MD, PhD, FACS</a:t>
            </a:r>
          </a:p>
        </p:txBody>
      </p:sp>
    </p:spTree>
    <p:extLst>
      <p:ext uri="{BB962C8B-B14F-4D97-AF65-F5344CB8AC3E}">
        <p14:creationId xmlns:p14="http://schemas.microsoft.com/office/powerpoint/2010/main" val="361806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6109">
        <p:fade/>
      </p:transition>
    </mc:Choice>
    <mc:Fallback xmlns="">
      <p:transition spd="med" advTm="261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96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853" objId="4"/>
        <p14:stopEvt time="23601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63461216-95C9-E04F-9061-7B4188A11D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998" y="4947582"/>
            <a:ext cx="7315201" cy="84361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B6322056-06C6-F843-88B6-183C5DBF1C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998" y="3880782"/>
            <a:ext cx="7315201" cy="84361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C51C0879-6F00-9A4B-AAA8-6FF0E9A97C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998" y="2813982"/>
            <a:ext cx="7315201" cy="8436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EC99160-FAC0-874B-ABEE-883D9CFE4D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998" y="1734016"/>
            <a:ext cx="7315201" cy="84361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xmlns="" id="{09EE434C-A286-904A-939C-B5D459CC31B6}"/>
              </a:ext>
            </a:extLst>
          </p:cNvPr>
          <p:cNvSpPr txBox="1">
            <a:spLocks noGrp="1"/>
          </p:cNvSpPr>
          <p:nvPr>
            <p:ph type="title"/>
          </p:nvPr>
        </p:nvSpPr>
        <p:spPr bwMode="black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r>
              <a:rPr lang="en-US" dirty="0"/>
              <a:t>Curriculum Goals &amp; Objectives:</a:t>
            </a:r>
            <a:endParaRPr lang="en-US" kern="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647828" y="1762125"/>
            <a:ext cx="6921500" cy="787400"/>
          </a:xfrm>
          <a:noFill/>
        </p:spPr>
        <p:txBody>
          <a:bodyPr anchor="ctr"/>
          <a:lstStyle/>
          <a:p>
            <a:pPr marL="0" indent="0">
              <a:spcAft>
                <a:spcPts val="3000"/>
              </a:spcAft>
              <a:buNone/>
            </a:pPr>
            <a:r>
              <a:rPr lang="en-US" sz="2200" dirty="0">
                <a:solidFill>
                  <a:schemeClr val="bg1"/>
                </a:solidFill>
              </a:rPr>
              <a:t>Discuss why cricothyroidotomy is the </a:t>
            </a:r>
            <a:r>
              <a:rPr lang="en-US" sz="2200" b="1" dirty="0">
                <a:solidFill>
                  <a:schemeClr val="bg1"/>
                </a:solidFill>
              </a:rPr>
              <a:t>preferred procedure for an emergency surgical airway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xmlns="" id="{0938751C-0FC1-814A-87AD-560544196BF1}"/>
              </a:ext>
            </a:extLst>
          </p:cNvPr>
          <p:cNvSpPr txBox="1">
            <a:spLocks/>
          </p:cNvSpPr>
          <p:nvPr/>
        </p:nvSpPr>
        <p:spPr bwMode="black">
          <a:xfrm>
            <a:off x="1600200" y="2817549"/>
            <a:ext cx="6083299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en-US" sz="2200" dirty="0">
                <a:solidFill>
                  <a:schemeClr val="bg1"/>
                </a:solidFill>
              </a:rPr>
              <a:t>Identify </a:t>
            </a:r>
            <a:r>
              <a:rPr lang="en-US" sz="2200" b="1" dirty="0">
                <a:solidFill>
                  <a:schemeClr val="bg1"/>
                </a:solidFill>
              </a:rPr>
              <a:t>key anatomic landmarks </a:t>
            </a:r>
            <a:r>
              <a:rPr lang="en-US" sz="2200" dirty="0">
                <a:solidFill>
                  <a:schemeClr val="bg1"/>
                </a:solidFill>
              </a:rPr>
              <a:t>in the neck relevant to surgical airway management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xmlns="" id="{1B5C46A6-6E11-C640-8D32-BB9B2DAA3570}"/>
              </a:ext>
            </a:extLst>
          </p:cNvPr>
          <p:cNvSpPr txBox="1">
            <a:spLocks/>
          </p:cNvSpPr>
          <p:nvPr/>
        </p:nvSpPr>
        <p:spPr bwMode="black">
          <a:xfrm>
            <a:off x="1600200" y="3886667"/>
            <a:ext cx="692150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en-US" sz="2200" dirty="0">
                <a:solidFill>
                  <a:schemeClr val="bg1"/>
                </a:solidFill>
              </a:rPr>
              <a:t>Review the </a:t>
            </a:r>
            <a:r>
              <a:rPr lang="en-US" sz="2200" b="1" dirty="0">
                <a:solidFill>
                  <a:schemeClr val="bg1"/>
                </a:solidFill>
              </a:rPr>
              <a:t>equipment needed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xmlns="" id="{52745ECA-4322-9641-85CE-B9ABBF21CF26}"/>
              </a:ext>
            </a:extLst>
          </p:cNvPr>
          <p:cNvSpPr txBox="1">
            <a:spLocks/>
          </p:cNvSpPr>
          <p:nvPr/>
        </p:nvSpPr>
        <p:spPr bwMode="black">
          <a:xfrm>
            <a:off x="1600200" y="4985945"/>
            <a:ext cx="692150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en-US" sz="2200" dirty="0">
                <a:solidFill>
                  <a:schemeClr val="bg1"/>
                </a:solidFill>
              </a:rPr>
              <a:t>Describe </a:t>
            </a:r>
            <a:r>
              <a:rPr lang="en-US" sz="2200" b="1" dirty="0">
                <a:solidFill>
                  <a:schemeClr val="bg1"/>
                </a:solidFill>
              </a:rPr>
              <a:t>critical steps </a:t>
            </a:r>
            <a:r>
              <a:rPr lang="en-US" sz="2200" dirty="0">
                <a:solidFill>
                  <a:schemeClr val="bg1"/>
                </a:solidFill>
              </a:rPr>
              <a:t>in performing emergency cricothyroidotomy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684B3C9E-FD9C-3247-A850-FF8852ACDFEC}"/>
              </a:ext>
            </a:extLst>
          </p:cNvPr>
          <p:cNvSpPr txBox="1"/>
          <p:nvPr/>
        </p:nvSpPr>
        <p:spPr>
          <a:xfrm>
            <a:off x="962028" y="1772582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E1B25C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575451FA-DF75-F44A-BA33-F47BAD0A6A75}"/>
              </a:ext>
            </a:extLst>
          </p:cNvPr>
          <p:cNvSpPr txBox="1"/>
          <p:nvPr/>
        </p:nvSpPr>
        <p:spPr>
          <a:xfrm>
            <a:off x="962028" y="2839586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E1B25C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6A4DE815-2541-1A41-8810-38205343B35E}"/>
              </a:ext>
            </a:extLst>
          </p:cNvPr>
          <p:cNvSpPr txBox="1"/>
          <p:nvPr/>
        </p:nvSpPr>
        <p:spPr>
          <a:xfrm>
            <a:off x="962028" y="3910212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E1B25C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5EF6EEED-15DB-B843-A37D-84B72D577464}"/>
              </a:ext>
            </a:extLst>
          </p:cNvPr>
          <p:cNvSpPr txBox="1"/>
          <p:nvPr/>
        </p:nvSpPr>
        <p:spPr>
          <a:xfrm>
            <a:off x="962028" y="4981929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E1B25C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0574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770">
        <p:fade/>
      </p:transition>
    </mc:Choice>
    <mc:Fallback xmlns="">
      <p:transition spd="med" advTm="257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52D9B8-06AC-C946-958E-0F04BC2EEA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1143000"/>
            <a:ext cx="7800975" cy="1663701"/>
          </a:xfrm>
        </p:spPr>
        <p:txBody>
          <a:bodyPr/>
          <a:lstStyle/>
          <a:p>
            <a:r>
              <a:rPr lang="en-US" sz="3200" b="0" dirty="0">
                <a:latin typeface="Arial" panose="020B0604020202020204" pitchFamily="34" charset="0"/>
                <a:cs typeface="Arial" panose="020B0604020202020204" pitchFamily="34" charset="0"/>
              </a:rPr>
              <a:t>Curriculum Goals &amp; Objectives</a:t>
            </a: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0" dirty="0"/>
              <a:t>Part 1</a:t>
            </a:r>
            <a:endParaRPr lang="en-US" sz="6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120258" y="4616451"/>
            <a:ext cx="6804541" cy="914400"/>
          </a:xfrm>
          <a:noFill/>
        </p:spPr>
        <p:txBody>
          <a:bodyPr/>
          <a:lstStyle/>
          <a:p>
            <a:pPr>
              <a:spcAft>
                <a:spcPts val="3000"/>
              </a:spcAft>
            </a:pPr>
            <a:r>
              <a:rPr lang="en-US" sz="2800" dirty="0"/>
              <a:t>Discuss why cricothyroidotomy is the </a:t>
            </a:r>
            <a:r>
              <a:rPr lang="en-US" sz="2800" b="1" dirty="0"/>
              <a:t>preferred procedure for an emergency surgical airway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009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54">
        <p:fade/>
      </p:transition>
    </mc:Choice>
    <mc:Fallback xmlns="">
      <p:transition spd="med" advTm="775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24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ounded Rectangle 17">
            <a:extLst>
              <a:ext uri="{FF2B5EF4-FFF2-40B4-BE49-F238E27FC236}">
                <a16:creationId xmlns:a16="http://schemas.microsoft.com/office/drawing/2014/main" xmlns="" id="{B8ECF8E2-E188-7E4B-BCCC-C3AD9C8B12C6}"/>
              </a:ext>
            </a:extLst>
          </p:cNvPr>
          <p:cNvSpPr/>
          <p:nvPr/>
        </p:nvSpPr>
        <p:spPr bwMode="auto">
          <a:xfrm>
            <a:off x="685800" y="2914554"/>
            <a:ext cx="7785847" cy="2130473"/>
          </a:xfrm>
          <a:prstGeom prst="roundRect">
            <a:avLst/>
          </a:prstGeom>
          <a:solidFill>
            <a:srgbClr val="B2CEDE">
              <a:alpha val="5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5632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z="2400" dirty="0"/>
              <a:t>Why Cricothyroidotomy?</a:t>
            </a:r>
            <a:endParaRPr lang="en-US" sz="2400" dirty="0">
              <a:latin typeface="Arial" pitchFamily="34" charset="0"/>
            </a:endParaRPr>
          </a:p>
        </p:txBody>
      </p:sp>
      <p:sp>
        <p:nvSpPr>
          <p:cNvPr id="5632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56332" y="1739900"/>
            <a:ext cx="7593187" cy="381000"/>
          </a:xfrm>
          <a:noFill/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US" sz="2500" b="1" dirty="0">
                <a:solidFill>
                  <a:srgbClr val="E1B25C"/>
                </a:solidFill>
              </a:rPr>
              <a:t>Time is critical </a:t>
            </a:r>
            <a:r>
              <a:rPr lang="en-US" sz="2500" dirty="0">
                <a:solidFill>
                  <a:schemeClr val="bg1"/>
                </a:solidFill>
              </a:rPr>
              <a:t>in the EMERGENCY surgical airway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xmlns="" id="{C80B46F8-01E2-774F-9205-A5230F15705E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856332" y="2327227"/>
            <a:ext cx="7431336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600"/>
              </a:spcAft>
              <a:buFontTx/>
              <a:buNone/>
            </a:pPr>
            <a:r>
              <a:rPr lang="en-US" sz="2500" kern="0" dirty="0">
                <a:solidFill>
                  <a:schemeClr val="bg1"/>
                </a:solidFill>
              </a:rPr>
              <a:t>Ideally want…</a:t>
            </a: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xmlns="" id="{C899BF53-8A64-A24F-A66E-5AFF277BEE8F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1143000" y="4438554"/>
            <a:ext cx="1878419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 algn="ctr">
              <a:spcAft>
                <a:spcPts val="600"/>
              </a:spcAft>
              <a:buFontTx/>
              <a:buNone/>
            </a:pPr>
            <a:r>
              <a:rPr lang="en-US" sz="2000" b="1" kern="0" dirty="0">
                <a:solidFill>
                  <a:schemeClr val="bg1"/>
                </a:solidFill>
              </a:rPr>
              <a:t>Fastest Route</a:t>
            </a: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xmlns="" id="{82B1DE16-1A5F-584C-A313-17BBDFBC807A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3537304" y="4438554"/>
            <a:ext cx="173801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 algn="ctr">
              <a:spcAft>
                <a:spcPts val="600"/>
              </a:spcAft>
              <a:buFontTx/>
              <a:buNone/>
            </a:pPr>
            <a:r>
              <a:rPr lang="en-US" sz="2000" b="1" kern="0" dirty="0">
                <a:solidFill>
                  <a:schemeClr val="bg1"/>
                </a:solidFill>
              </a:rPr>
              <a:t>Safest Route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xmlns="" id="{B010B3CB-F7EF-494F-A37C-7981283F2BA7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5791201" y="4438554"/>
            <a:ext cx="22860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 algn="ctr">
              <a:spcAft>
                <a:spcPts val="600"/>
              </a:spcAft>
              <a:buFontTx/>
              <a:buNone/>
            </a:pPr>
            <a:r>
              <a:rPr lang="en-US" sz="2000" b="1" kern="0" dirty="0">
                <a:solidFill>
                  <a:schemeClr val="bg1"/>
                </a:solidFill>
              </a:rPr>
              <a:t>Basic Equipment</a:t>
            </a:r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xmlns="" id="{1236975E-E9B9-7F4A-A895-6D9218583BB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709" y="3219354"/>
            <a:ext cx="1143000" cy="1143000"/>
          </a:xfrm>
          <a:prstGeom prst="rect">
            <a:avLst/>
          </a:prstGeom>
        </p:spPr>
      </p:pic>
      <p:pic>
        <p:nvPicPr>
          <p:cNvPr id="16" name="Picture 15" descr="Icon&#10;&#10;Description automatically generated">
            <a:extLst>
              <a:ext uri="{FF2B5EF4-FFF2-40B4-BE49-F238E27FC236}">
                <a16:creationId xmlns:a16="http://schemas.microsoft.com/office/drawing/2014/main" xmlns="" id="{7796C695-E45C-0C42-97FE-25DF628F97D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810" y="3219354"/>
            <a:ext cx="1143000" cy="1143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408BBD8-4A27-8C4B-8BAD-251C8335F6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62701" y="3219354"/>
            <a:ext cx="1143000" cy="1143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9403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6213">
        <p:fade/>
      </p:transition>
    </mc:Choice>
    <mc:Fallback xmlns="">
      <p:transition spd="med" advTm="162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18" grpId="0" animBg="1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2">
            <a:extLst>
              <a:ext uri="{FF2B5EF4-FFF2-40B4-BE49-F238E27FC236}">
                <a16:creationId xmlns:a16="http://schemas.microsoft.com/office/drawing/2014/main" xmlns="" id="{425BA520-61A5-2246-9541-443541ADFF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z="2400" dirty="0"/>
              <a:t>Why Cricothyroidotomy?</a:t>
            </a:r>
            <a:endParaRPr lang="en-US" sz="2400" dirty="0">
              <a:latin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" t="1973" r="773" b="3688"/>
          <a:stretch/>
        </p:blipFill>
        <p:spPr bwMode="auto">
          <a:xfrm>
            <a:off x="609600" y="1547812"/>
            <a:ext cx="2790824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Cric palpation vid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038600" y="3169460"/>
            <a:ext cx="4222729" cy="316704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82000" y="5938837"/>
            <a:ext cx="609600" cy="609600"/>
          </a:xfrm>
          <a:prstGeom prst="rect">
            <a:avLst/>
          </a:prstGeom>
        </p:spPr>
      </p:pic>
      <p:sp>
        <p:nvSpPr>
          <p:cNvPr id="56320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268788" y="1560512"/>
            <a:ext cx="3536950" cy="1662112"/>
          </a:xfrm>
          <a:noFill/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sz="2500" dirty="0">
                <a:latin typeface="Arial" pitchFamily="34" charset="0"/>
              </a:rPr>
              <a:t>Cricothyroid membrane is closest part of airway to the skin</a:t>
            </a:r>
          </a:p>
          <a:p>
            <a:endParaRPr lang="en-US" sz="2500" dirty="0">
              <a:latin typeface="Arial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403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034">
        <p:fade/>
      </p:transition>
    </mc:Choice>
    <mc:Fallback xmlns="">
      <p:transition spd="med" advTm="180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1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63203" grpId="0" build="p"/>
    </p:bldLst>
  </p:timing>
  <p:extLst>
    <p:ext uri="{E180D4A7-C9FB-4DFB-919C-405C955672EB}">
      <p14:showEvtLst xmlns:p14="http://schemas.microsoft.com/office/powerpoint/2010/main">
        <p14:playEvt time="5880" objId="3"/>
        <p14:stopEvt time="15060" objId="3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65" r="9037"/>
          <a:stretch/>
        </p:blipFill>
        <p:spPr bwMode="black">
          <a:xfrm>
            <a:off x="1008190" y="2971511"/>
            <a:ext cx="3670946" cy="3577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xmlns="" id="{F2A2693A-B6F5-BB46-A4C6-936A813367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z="2400" dirty="0"/>
              <a:t>Why Cricothyroidotomy?</a:t>
            </a:r>
            <a:endParaRPr lang="en-US" sz="2400" dirty="0">
              <a:latin typeface="Arial" pitchFamily="34" charset="0"/>
            </a:endParaRPr>
          </a:p>
        </p:txBody>
      </p:sp>
      <p:sp>
        <p:nvSpPr>
          <p:cNvPr id="56320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67923" y="1447800"/>
            <a:ext cx="4116388" cy="2133600"/>
          </a:xfrm>
          <a:noFill/>
        </p:spPr>
        <p:txBody>
          <a:bodyPr/>
          <a:lstStyle/>
          <a:p>
            <a:pPr marL="0" indent="0">
              <a:buNone/>
            </a:pPr>
            <a:r>
              <a:rPr lang="en-US" sz="2500" dirty="0">
                <a:latin typeface="Arial" pitchFamily="34" charset="0"/>
              </a:rPr>
              <a:t>No critical structures located between skin and cricothyroid membrane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39074"/>
            <a:ext cx="609600" cy="6096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8911" y="1156300"/>
            <a:ext cx="3086766" cy="545440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678" y="3827053"/>
            <a:ext cx="2145653" cy="16751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9403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640">
        <p:fade/>
      </p:transition>
    </mc:Choice>
    <mc:Fallback xmlns="">
      <p:transition spd="med" advTm="96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5" r="4440"/>
          <a:stretch/>
        </p:blipFill>
        <p:spPr bwMode="auto">
          <a:xfrm>
            <a:off x="3124199" y="1557805"/>
            <a:ext cx="5334001" cy="465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xmlns="" id="{F183F908-B56F-4D47-A918-D3C8982D70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z="2400" dirty="0"/>
              <a:t>Why Cricothyroidotomy?</a:t>
            </a:r>
            <a:endParaRPr lang="en-US" sz="2400" dirty="0">
              <a:latin typeface="Arial" pitchFamily="34" charset="0"/>
            </a:endParaRPr>
          </a:p>
        </p:txBody>
      </p:sp>
      <p:sp>
        <p:nvSpPr>
          <p:cNvPr id="5632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76225" y="1905000"/>
            <a:ext cx="2817991" cy="2590800"/>
          </a:xfrm>
          <a:noFill/>
        </p:spPr>
        <p:txBody>
          <a:bodyPr/>
          <a:lstStyle/>
          <a:p>
            <a:pPr marL="0" indent="0">
              <a:buNone/>
            </a:pPr>
            <a:r>
              <a:rPr lang="en-US" sz="2500" dirty="0">
                <a:latin typeface="Arial" pitchFamily="34" charset="0"/>
              </a:rPr>
              <a:t>Incision in the CT membrane avoids major structures </a:t>
            </a:r>
            <a:br>
              <a:rPr lang="en-US" sz="2500" dirty="0">
                <a:latin typeface="Arial" pitchFamily="34" charset="0"/>
              </a:rPr>
            </a:br>
            <a:r>
              <a:rPr lang="en-US" sz="2500" dirty="0">
                <a:latin typeface="Arial" pitchFamily="34" charset="0"/>
              </a:rPr>
              <a:t>of neck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402" y="3950247"/>
            <a:ext cx="408398" cy="469353"/>
          </a:xfrm>
          <a:prstGeom prst="rect">
            <a:avLst/>
          </a:prstGeom>
          <a:effectLst>
            <a:outerShdw dist="12700" dir="13500000" algn="br" rotWithShape="0">
              <a:schemeClr val="bg1"/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BC8A81B0-A948-174D-A47F-FB97234D3D67}"/>
              </a:ext>
            </a:extLst>
          </p:cNvPr>
          <p:cNvSpPr/>
          <p:nvPr/>
        </p:nvSpPr>
        <p:spPr bwMode="auto">
          <a:xfrm>
            <a:off x="6781799" y="3733800"/>
            <a:ext cx="1524000" cy="180564"/>
          </a:xfrm>
          <a:prstGeom prst="rect">
            <a:avLst/>
          </a:prstGeom>
          <a:noFill/>
          <a:ln w="31750" cap="flat" cmpd="sng" algn="ctr">
            <a:solidFill>
              <a:srgbClr val="92D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84BC7B3E-0DCE-344C-8FAD-080D0AF2C01B}"/>
              </a:ext>
            </a:extLst>
          </p:cNvPr>
          <p:cNvSpPr/>
          <p:nvPr/>
        </p:nvSpPr>
        <p:spPr bwMode="auto">
          <a:xfrm>
            <a:off x="3809999" y="4064559"/>
            <a:ext cx="920044" cy="180564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417C9CEB-171C-384B-988D-7203925F9B36}"/>
              </a:ext>
            </a:extLst>
          </p:cNvPr>
          <p:cNvSpPr/>
          <p:nvPr/>
        </p:nvSpPr>
        <p:spPr bwMode="auto">
          <a:xfrm>
            <a:off x="3420533" y="4267200"/>
            <a:ext cx="1309510" cy="180564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24110B27-25CB-264C-B514-3DA02B53771A}"/>
              </a:ext>
            </a:extLst>
          </p:cNvPr>
          <p:cNvSpPr/>
          <p:nvPr/>
        </p:nvSpPr>
        <p:spPr bwMode="auto">
          <a:xfrm>
            <a:off x="6781799" y="4224829"/>
            <a:ext cx="907817" cy="180564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03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6212">
        <p:fade/>
      </p:transition>
    </mc:Choice>
    <mc:Fallback xmlns="">
      <p:transition spd="med" advTm="162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 animBg="1"/>
      <p:bldP spid="10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B74E5C5-09A4-584E-B3A2-955DA52214CD}"/>
              </a:ext>
            </a:extLst>
          </p:cNvPr>
          <p:cNvSpPr/>
          <p:nvPr/>
        </p:nvSpPr>
        <p:spPr bwMode="auto">
          <a:xfrm>
            <a:off x="0" y="1083559"/>
            <a:ext cx="4162807" cy="5545841"/>
          </a:xfrm>
          <a:prstGeom prst="rect">
            <a:avLst/>
          </a:prstGeom>
          <a:solidFill>
            <a:schemeClr val="tx1">
              <a:lumMod val="95000"/>
              <a:lumOff val="5000"/>
              <a:alpha val="6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xmlns="" id="{AEF5C860-60C3-4A44-9269-0FF481F278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z="2400" dirty="0"/>
              <a:t>Why Cricothyroidotomy?</a:t>
            </a:r>
            <a:endParaRPr lang="en-US" sz="2400" dirty="0">
              <a:latin typeface="Arial" pitchFamily="34" charset="0"/>
            </a:endParaRPr>
          </a:p>
        </p:txBody>
      </p:sp>
      <p:sp>
        <p:nvSpPr>
          <p:cNvPr id="56320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273050" y="2102040"/>
            <a:ext cx="3765549" cy="3279427"/>
          </a:xfrm>
          <a:noFill/>
        </p:spPr>
        <p:txBody>
          <a:bodyPr/>
          <a:lstStyle/>
          <a:p>
            <a:r>
              <a:rPr lang="en-US" sz="2500" dirty="0">
                <a:solidFill>
                  <a:schemeClr val="bg1"/>
                </a:solidFill>
                <a:latin typeface="Arial" pitchFamily="34" charset="0"/>
              </a:rPr>
              <a:t>All you need is </a:t>
            </a:r>
            <a:br>
              <a:rPr lang="en-US" sz="2500" dirty="0">
                <a:solidFill>
                  <a:schemeClr val="bg1"/>
                </a:solidFill>
                <a:latin typeface="Arial" pitchFamily="34" charset="0"/>
              </a:rPr>
            </a:br>
            <a:r>
              <a:rPr lang="en-US" sz="2500" b="1" dirty="0">
                <a:solidFill>
                  <a:srgbClr val="E1B25C"/>
                </a:solidFill>
                <a:latin typeface="Arial" pitchFamily="34" charset="0"/>
              </a:rPr>
              <a:t>Basic equipment</a:t>
            </a:r>
          </a:p>
          <a:p>
            <a:pPr lvl="1"/>
            <a:r>
              <a:rPr lang="en-US" sz="2500" dirty="0">
                <a:solidFill>
                  <a:schemeClr val="bg1"/>
                </a:solidFill>
                <a:latin typeface="Arial" pitchFamily="34" charset="0"/>
              </a:rPr>
              <a:t>Knife </a:t>
            </a:r>
            <a:br>
              <a:rPr lang="en-US" sz="2500" dirty="0">
                <a:solidFill>
                  <a:schemeClr val="bg1"/>
                </a:solidFill>
                <a:latin typeface="Arial" pitchFamily="34" charset="0"/>
              </a:rPr>
            </a:br>
            <a:r>
              <a:rPr lang="en-US" sz="2500" dirty="0">
                <a:solidFill>
                  <a:schemeClr val="bg1"/>
                </a:solidFill>
                <a:latin typeface="Arial" pitchFamily="34" charset="0"/>
              </a:rPr>
              <a:t>(scalpel preferred)</a:t>
            </a:r>
          </a:p>
          <a:p>
            <a:pPr lvl="1"/>
            <a:r>
              <a:rPr lang="en-US" sz="2500" dirty="0">
                <a:solidFill>
                  <a:schemeClr val="bg1"/>
                </a:solidFill>
                <a:latin typeface="Arial" pitchFamily="34" charset="0"/>
              </a:rPr>
              <a:t>Tube </a:t>
            </a:r>
            <a:br>
              <a:rPr lang="en-US" sz="2500" dirty="0">
                <a:solidFill>
                  <a:schemeClr val="bg1"/>
                </a:solidFill>
                <a:latin typeface="Arial" pitchFamily="34" charset="0"/>
              </a:rPr>
            </a:br>
            <a:r>
              <a:rPr lang="en-US" sz="2500" dirty="0">
                <a:solidFill>
                  <a:schemeClr val="bg1"/>
                </a:solidFill>
                <a:latin typeface="Arial" pitchFamily="34" charset="0"/>
              </a:rPr>
              <a:t>(tracheostomy tube if possible)</a:t>
            </a:r>
          </a:p>
          <a:p>
            <a:pPr lvl="1"/>
            <a:r>
              <a:rPr lang="en-US" sz="2500" dirty="0">
                <a:solidFill>
                  <a:schemeClr val="bg1"/>
                </a:solidFill>
              </a:rPr>
              <a:t>Syringe</a:t>
            </a:r>
            <a:endParaRPr lang="en-US" sz="2500" dirty="0">
              <a:solidFill>
                <a:schemeClr val="bg1"/>
              </a:solidFill>
              <a:latin typeface="Arial" pitchFamily="34" charset="0"/>
            </a:endParaRPr>
          </a:p>
          <a:p>
            <a:endParaRPr lang="en-US" sz="2500" dirty="0">
              <a:solidFill>
                <a:schemeClr val="bg1"/>
              </a:solidFill>
              <a:latin typeface="Arial" pitchFamily="34" charset="0"/>
            </a:endParaRPr>
          </a:p>
          <a:p>
            <a:endParaRPr lang="en-US" sz="2500" dirty="0">
              <a:solidFill>
                <a:schemeClr val="bg1"/>
              </a:solidFill>
              <a:latin typeface="Arial" pitchFamily="34" charset="0"/>
            </a:endParaRPr>
          </a:p>
          <a:p>
            <a:endParaRPr lang="en-US" sz="2500" dirty="0">
              <a:solidFill>
                <a:schemeClr val="bg1"/>
              </a:solidFill>
              <a:latin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8" r="6593"/>
          <a:stretch/>
        </p:blipFill>
        <p:spPr bwMode="auto">
          <a:xfrm>
            <a:off x="4523993" y="2232545"/>
            <a:ext cx="4162807" cy="3247867"/>
          </a:xfrm>
          <a:prstGeom prst="rect">
            <a:avLst/>
          </a:prstGeom>
          <a:noFill/>
          <a:ln>
            <a:noFill/>
          </a:ln>
          <a:effectLst>
            <a:outerShdw blurRad="697706" dist="101302" algn="ctr" rotWithShape="0">
              <a:schemeClr val="tx2">
                <a:lumMod val="95000"/>
                <a:lumOff val="5000"/>
                <a:alpha val="51852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03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963">
        <p:fade/>
      </p:transition>
    </mc:Choice>
    <mc:Fallback xmlns="">
      <p:transition spd="med" advTm="189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2" presetClass="entr" presetSubtype="8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63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3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3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63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1" animBg="1"/>
      <p:bldP spid="5632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86959" y="4279899"/>
            <a:ext cx="6370082" cy="1663701"/>
          </a:xfrm>
          <a:noFill/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sz="2800" dirty="0"/>
              <a:t>Identify </a:t>
            </a:r>
            <a:r>
              <a:rPr lang="en-US" sz="2800" b="1" dirty="0"/>
              <a:t>key anatomic landmarks </a:t>
            </a:r>
            <a:r>
              <a:rPr lang="en-US" sz="2800" dirty="0"/>
              <a:t>in the neck relevant to surgical airway management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1999" y="5943600"/>
            <a:ext cx="609600" cy="6096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xmlns="" id="{BD11E9C0-5667-6D49-B42E-F18C38EA1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1143000"/>
            <a:ext cx="7800975" cy="1663701"/>
          </a:xfrm>
        </p:spPr>
        <p:txBody>
          <a:bodyPr/>
          <a:lstStyle/>
          <a:p>
            <a:r>
              <a:rPr lang="en-US" sz="3200" b="0" dirty="0">
                <a:latin typeface="Arial" panose="020B0604020202020204" pitchFamily="34" charset="0"/>
                <a:cs typeface="Arial" panose="020B0604020202020204" pitchFamily="34" charset="0"/>
              </a:rPr>
              <a:t>Curriculum Goals &amp; Objectives</a:t>
            </a: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0" dirty="0"/>
              <a:t>Part 2</a:t>
            </a:r>
            <a:endParaRPr lang="en-US" sz="6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009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555">
        <p:fade/>
      </p:transition>
    </mc:Choice>
    <mc:Fallback xmlns="">
      <p:transition spd="med" advTm="105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191" y="1905579"/>
            <a:ext cx="5781187" cy="464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9602" y="1580562"/>
            <a:ext cx="2692859" cy="47583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049" y="3761513"/>
            <a:ext cx="1624751" cy="1461393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A0D09828-E0B7-014E-9ACD-3E7E711910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1" y="76200"/>
            <a:ext cx="6324600" cy="965200"/>
          </a:xfrm>
          <a:noFill/>
        </p:spPr>
        <p:txBody>
          <a:bodyPr/>
          <a:lstStyle/>
          <a:p>
            <a:pPr lvl="0">
              <a:defRPr/>
            </a:pPr>
            <a:r>
              <a:rPr lang="en-US" sz="2400" dirty="0">
                <a:latin typeface="Arial" pitchFamily="34" charset="0"/>
              </a:rPr>
              <a:t>Surgical Cricothyroidotomy </a:t>
            </a:r>
            <a:br>
              <a:rPr lang="en-US" sz="2400" dirty="0">
                <a:latin typeface="Arial" pitchFamily="34" charset="0"/>
              </a:rPr>
            </a:br>
            <a:r>
              <a:rPr lang="en-US" sz="2400" dirty="0">
                <a:latin typeface="Arial" pitchFamily="34" charset="0"/>
              </a:rPr>
              <a:t>Anatomy Cricothyroid Membrane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A703DF05-C573-0844-938C-5A01434A25F9}"/>
              </a:ext>
            </a:extLst>
          </p:cNvPr>
          <p:cNvSpPr/>
          <p:nvPr/>
        </p:nvSpPr>
        <p:spPr bwMode="auto">
          <a:xfrm>
            <a:off x="3946958" y="4038600"/>
            <a:ext cx="1615642" cy="259273"/>
          </a:xfrm>
          <a:prstGeom prst="rect">
            <a:avLst/>
          </a:prstGeom>
          <a:noFill/>
          <a:ln w="31750" cap="flat" cmpd="sng" algn="ctr">
            <a:solidFill>
              <a:srgbClr val="92D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64A4AF8C-AB79-A14D-B3D2-299B68C7CEDF}"/>
              </a:ext>
            </a:extLst>
          </p:cNvPr>
          <p:cNvSpPr/>
          <p:nvPr/>
        </p:nvSpPr>
        <p:spPr bwMode="auto">
          <a:xfrm>
            <a:off x="7772400" y="4436165"/>
            <a:ext cx="1066800" cy="440635"/>
          </a:xfrm>
          <a:prstGeom prst="rect">
            <a:avLst/>
          </a:prstGeom>
          <a:noFill/>
          <a:ln w="31750" cap="flat" cmpd="sng" algn="ctr">
            <a:solidFill>
              <a:srgbClr val="92D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219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287">
        <p:fade/>
      </p:transition>
    </mc:Choice>
    <mc:Fallback xmlns="">
      <p:transition spd="med" advTm="1228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8" grpId="1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ric anatomy animates narrate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2900" y="1490662"/>
            <a:ext cx="8458200" cy="475773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7200" y="-762000"/>
            <a:ext cx="8229600" cy="584775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lvl="0" algn="ctr" eaLnBrk="1" hangingPunct="1">
              <a:defRPr/>
            </a:pPr>
            <a:endParaRPr lang="en-US" sz="3200" b="1" kern="0" dirty="0">
              <a:solidFill>
                <a:srgbClr val="254B8E"/>
              </a:solidFill>
              <a:latin typeface="Arial" pitchFamily="34" charset="0"/>
            </a:endParaRP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2D8F8F7E-C6C9-3F4D-843D-8FE5346B34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1" y="76200"/>
            <a:ext cx="6324600" cy="965200"/>
          </a:xfrm>
          <a:noFill/>
        </p:spPr>
        <p:txBody>
          <a:bodyPr/>
          <a:lstStyle/>
          <a:p>
            <a:pPr lvl="0">
              <a:defRPr/>
            </a:pPr>
            <a:r>
              <a:rPr lang="en-US" sz="2400" dirty="0">
                <a:latin typeface="Arial" pitchFamily="34" charset="0"/>
              </a:rPr>
              <a:t>Surgical Cricothyroidotomy Anatomy</a:t>
            </a:r>
          </a:p>
        </p:txBody>
      </p:sp>
    </p:spTree>
    <p:extLst>
      <p:ext uri="{BB962C8B-B14F-4D97-AF65-F5344CB8AC3E}">
        <p14:creationId xmlns:p14="http://schemas.microsoft.com/office/powerpoint/2010/main" val="44184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6880">
        <p:fade/>
      </p:transition>
    </mc:Choice>
    <mc:Fallback xmlns="">
      <p:transition spd="med" advTm="768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15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439" objId="4"/>
        <p14:stopEvt time="4016" objId="4"/>
        <p14:playEvt time="4017" objId="4"/>
        <p14:stopEvt time="75692" objId="4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ric palpation vid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4900" y="1143000"/>
            <a:ext cx="6834200" cy="512565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71500" y="6352401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itchFamily="34" charset="0"/>
              </a:rPr>
              <a:t>Animation – Carl Schulman, MD, PhD, FACS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xmlns="" id="{55B5BD16-88D8-564C-B805-2E0A21E57F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1" y="76200"/>
            <a:ext cx="6324600" cy="965200"/>
          </a:xfrm>
          <a:noFill/>
        </p:spPr>
        <p:txBody>
          <a:bodyPr/>
          <a:lstStyle/>
          <a:p>
            <a:pPr lvl="0">
              <a:defRPr/>
            </a:pPr>
            <a:r>
              <a:rPr lang="en-US" sz="2400" dirty="0">
                <a:latin typeface="Arial" pitchFamily="34" charset="0"/>
              </a:rPr>
              <a:t>Cricothyroid Membrane is </a:t>
            </a:r>
            <a:br>
              <a:rPr lang="en-US" sz="2400" dirty="0">
                <a:latin typeface="Arial" pitchFamily="34" charset="0"/>
              </a:rPr>
            </a:br>
            <a:r>
              <a:rPr lang="en-US" sz="2400" dirty="0">
                <a:latin typeface="Arial" pitchFamily="34" charset="0"/>
              </a:rPr>
              <a:t>Identified by Palpation</a:t>
            </a:r>
          </a:p>
        </p:txBody>
      </p:sp>
    </p:spTree>
    <p:extLst>
      <p:ext uri="{BB962C8B-B14F-4D97-AF65-F5344CB8AC3E}">
        <p14:creationId xmlns:p14="http://schemas.microsoft.com/office/powerpoint/2010/main" val="2359716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013">
        <p:fade/>
      </p:transition>
    </mc:Choice>
    <mc:Fallback xmlns="">
      <p:transition spd="med" advTm="170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1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1" objId="4"/>
        <p14:stopEvt time="9233" objId="4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828800" y="4724400"/>
            <a:ext cx="5684282" cy="914400"/>
          </a:xfrm>
          <a:noFill/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sz="2800" dirty="0"/>
              <a:t>Review the </a:t>
            </a:r>
            <a:r>
              <a:rPr lang="en-US" sz="2800" b="1" dirty="0"/>
              <a:t>equipment needed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xmlns="" id="{79BF54FC-50E8-7444-A052-4F005417A0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0" dirty="0">
                <a:latin typeface="Arial" panose="020B0604020202020204" pitchFamily="34" charset="0"/>
                <a:cs typeface="Arial" panose="020B0604020202020204" pitchFamily="34" charset="0"/>
              </a:rPr>
              <a:t>Curriculum Goals &amp; Objectives</a:t>
            </a: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0" dirty="0"/>
              <a:t>Part 3</a:t>
            </a:r>
            <a:endParaRPr lang="en-US" sz="6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01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889">
        <p:fade/>
      </p:transition>
    </mc:Choice>
    <mc:Fallback xmlns="">
      <p:transition spd="med" advTm="788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0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6248400" cy="685800"/>
          </a:xfrm>
          <a:noFill/>
        </p:spPr>
        <p:txBody>
          <a:bodyPr/>
          <a:lstStyle/>
          <a:p>
            <a:r>
              <a:rPr lang="en-US" sz="2400" dirty="0">
                <a:latin typeface="Arial" pitchFamily="34" charset="0"/>
              </a:rPr>
              <a:t>All You Need is </a:t>
            </a:r>
            <a:br>
              <a:rPr lang="en-US" sz="2400" dirty="0">
                <a:latin typeface="Arial" pitchFamily="34" charset="0"/>
              </a:rPr>
            </a:br>
            <a:r>
              <a:rPr lang="en-US" sz="2400" dirty="0">
                <a:latin typeface="Arial" pitchFamily="34" charset="0"/>
              </a:rPr>
              <a:t>Basic Equipment (minimum)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81" y="1219200"/>
            <a:ext cx="7632837" cy="5323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486400" y="1695897"/>
            <a:ext cx="1990825" cy="584775"/>
          </a:xfrm>
          <a:prstGeom prst="rect">
            <a:avLst/>
          </a:prstGeom>
          <a:noFill/>
          <a:effectLst>
            <a:outerShdw blurRad="2413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Syringe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09885" y="5654660"/>
            <a:ext cx="1371600" cy="584775"/>
          </a:xfrm>
          <a:prstGeom prst="rect">
            <a:avLst/>
          </a:prstGeom>
          <a:noFill/>
          <a:effectLst>
            <a:outerShdw blurRad="2413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Tube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1B451326-8B6E-5D40-9453-941D56FA8D91}"/>
              </a:ext>
            </a:extLst>
          </p:cNvPr>
          <p:cNvSpPr txBox="1"/>
          <p:nvPr/>
        </p:nvSpPr>
        <p:spPr>
          <a:xfrm>
            <a:off x="755581" y="1695897"/>
            <a:ext cx="1266824" cy="584775"/>
          </a:xfrm>
          <a:prstGeom prst="rect">
            <a:avLst/>
          </a:prstGeom>
          <a:noFill/>
          <a:effectLst>
            <a:outerShdw blurRad="2413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Knife</a:t>
            </a:r>
          </a:p>
        </p:txBody>
      </p:sp>
    </p:spTree>
    <p:extLst>
      <p:ext uri="{BB962C8B-B14F-4D97-AF65-F5344CB8AC3E}">
        <p14:creationId xmlns:p14="http://schemas.microsoft.com/office/powerpoint/2010/main" val="379478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6921">
        <p:fade/>
      </p:transition>
    </mc:Choice>
    <mc:Fallback xmlns="">
      <p:transition spd="med" advTm="169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1" grpId="0"/>
      <p:bldP spid="12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5207E652-A9B2-F64C-981A-3024FC8D358E}"/>
              </a:ext>
            </a:extLst>
          </p:cNvPr>
          <p:cNvGrpSpPr/>
          <p:nvPr/>
        </p:nvGrpSpPr>
        <p:grpSpPr>
          <a:xfrm>
            <a:off x="494526" y="1737173"/>
            <a:ext cx="3429000" cy="4089270"/>
            <a:chOff x="494526" y="1737173"/>
            <a:chExt cx="3429000" cy="408927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xmlns="" id="{714B8AD7-DDCE-1243-918B-6729F9A8D8A7}"/>
                </a:ext>
              </a:extLst>
            </p:cNvPr>
            <p:cNvGrpSpPr/>
            <p:nvPr/>
          </p:nvGrpSpPr>
          <p:grpSpPr>
            <a:xfrm>
              <a:off x="990383" y="1737173"/>
              <a:ext cx="2560966" cy="3520627"/>
              <a:chOff x="990383" y="1737173"/>
              <a:chExt cx="2560966" cy="3520627"/>
            </a:xfrm>
          </p:grpSpPr>
          <p:pic>
            <p:nvPicPr>
              <p:cNvPr id="1026" name="Picture 2" descr="http://ts1.mm.bing.net/th?id=HN.608002541634848352&amp;pid=15.1&amp;P=0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90780" y="1737173"/>
                <a:ext cx="2560569" cy="1920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28" name="Picture 4" descr="http://avogadro-lab-supply.com/images/eBay/Kelly%20CRV.JP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90383" y="3712961"/>
                <a:ext cx="2560569" cy="15448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Box 4"/>
            <p:cNvSpPr txBox="1"/>
            <p:nvPr/>
          </p:nvSpPr>
          <p:spPr>
            <a:xfrm>
              <a:off x="494526" y="5334000"/>
              <a:ext cx="3429000" cy="49244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00" b="1" dirty="0">
                  <a:latin typeface="Arial" pitchFamily="34" charset="0"/>
                  <a:cs typeface="Arial" pitchFamily="34" charset="0"/>
                </a:rPr>
                <a:t>Dilator/Spreader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A4570F3B-26E8-1A48-AB06-8782650F1014}"/>
              </a:ext>
            </a:extLst>
          </p:cNvPr>
          <p:cNvGrpSpPr/>
          <p:nvPr/>
        </p:nvGrpSpPr>
        <p:grpSpPr>
          <a:xfrm>
            <a:off x="4450981" y="2479605"/>
            <a:ext cx="3792455" cy="3336739"/>
            <a:chOff x="4450981" y="2479605"/>
            <a:chExt cx="3792455" cy="3336739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xmlns="" id="{CE397DFC-7661-C94B-B405-0E83D08743EB}"/>
                </a:ext>
              </a:extLst>
            </p:cNvPr>
            <p:cNvGrpSpPr/>
            <p:nvPr/>
          </p:nvGrpSpPr>
          <p:grpSpPr>
            <a:xfrm>
              <a:off x="4450981" y="2479605"/>
              <a:ext cx="3792455" cy="2568190"/>
              <a:chOff x="4450981" y="2479605"/>
              <a:chExt cx="3792455" cy="2568190"/>
            </a:xfrm>
          </p:grpSpPr>
          <p:pic>
            <p:nvPicPr>
              <p:cNvPr id="1030" name="Picture 6" descr="http://www.rak-phoenix.com/prod_zoom/3520.jpg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400000">
                <a:off x="5933134" y="997452"/>
                <a:ext cx="828149" cy="37924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32" name="Picture 8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400000">
                <a:off x="5695123" y="2499483"/>
                <a:ext cx="1425189" cy="36714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1" name="TextBox 10"/>
            <p:cNvSpPr txBox="1"/>
            <p:nvPr/>
          </p:nvSpPr>
          <p:spPr>
            <a:xfrm>
              <a:off x="4693217" y="5323901"/>
              <a:ext cx="3429000" cy="49244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00" b="1" dirty="0">
                  <a:latin typeface="Arial" pitchFamily="34" charset="0"/>
                  <a:cs typeface="Arial" pitchFamily="34" charset="0"/>
                </a:rPr>
                <a:t>Tracheal Hook</a:t>
              </a:r>
            </a:p>
          </p:txBody>
        </p:sp>
      </p:grp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15" name="Rectangle 2">
            <a:extLst>
              <a:ext uri="{FF2B5EF4-FFF2-40B4-BE49-F238E27FC236}">
                <a16:creationId xmlns:a16="http://schemas.microsoft.com/office/drawing/2014/main" xmlns="" id="{0FE6D415-8156-0C46-9A4E-B70EF029873F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black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2400" dirty="0"/>
              <a:t>Additional Commonly Used </a:t>
            </a:r>
            <a:br>
              <a:rPr lang="en-US" sz="2400" dirty="0"/>
            </a:br>
            <a:r>
              <a:rPr lang="en-US" sz="2400" dirty="0"/>
              <a:t>Equipment for Cricothyroidotomy</a:t>
            </a:r>
            <a:endParaRPr lang="en-US" sz="2400" kern="0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314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9829">
        <p:fade/>
      </p:transition>
    </mc:Choice>
    <mc:Fallback xmlns="">
      <p:transition spd="med" advTm="198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27" y="1676400"/>
            <a:ext cx="4343400" cy="4343400"/>
          </a:xfrm>
          <a:prstGeom prst="rect">
            <a:avLst/>
          </a:prstGeom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2286000"/>
            <a:ext cx="4519863" cy="339124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4F41737C-4F01-A146-A7B4-25FBB945F97C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304800" y="228600"/>
            <a:ext cx="6248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2400" dirty="0"/>
              <a:t>Prepackaged </a:t>
            </a:r>
            <a:br>
              <a:rPr lang="en-US" sz="2400" dirty="0"/>
            </a:br>
            <a:r>
              <a:rPr lang="en-US" sz="2400" dirty="0"/>
              <a:t>Cricothyroidotomy Kits</a:t>
            </a:r>
            <a:endParaRPr lang="en-US" sz="2400" kern="0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706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2394">
        <p:fade/>
      </p:transition>
    </mc:Choice>
    <mc:Fallback xmlns="">
      <p:transition spd="med" advTm="323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1219200"/>
            <a:ext cx="8001000" cy="5334000"/>
          </a:xfr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xmlns="" id="{BAD80D77-A628-5347-926F-A8A49BD1AF97}"/>
              </a:ext>
            </a:extLst>
          </p:cNvPr>
          <p:cNvSpPr txBox="1">
            <a:spLocks noChangeArrowheads="1"/>
          </p:cNvSpPr>
          <p:nvPr/>
        </p:nvSpPr>
        <p:spPr bwMode="black">
          <a:xfrm>
            <a:off x="304800" y="228600"/>
            <a:ext cx="6248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2400" dirty="0"/>
              <a:t>The Tactical </a:t>
            </a:r>
            <a:r>
              <a:rPr lang="en-US" sz="2400" dirty="0" err="1"/>
              <a:t>Crickit</a:t>
            </a:r>
            <a:r>
              <a:rPr lang="en-US" sz="2400" dirty="0"/>
              <a:t> – </a:t>
            </a:r>
            <a:br>
              <a:rPr lang="en-US" sz="2400" dirty="0"/>
            </a:br>
            <a:r>
              <a:rPr lang="en-US" sz="2400" dirty="0"/>
              <a:t>(Will be used in this study)</a:t>
            </a:r>
            <a:endParaRPr lang="en-US" sz="2400" kern="0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710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5240">
        <p:fade/>
      </p:transition>
    </mc:Choice>
    <mc:Fallback xmlns="">
      <p:transition spd="med" advTm="152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219200"/>
            <a:ext cx="8001000" cy="5334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09800" y="1383009"/>
            <a:ext cx="1600200" cy="553998"/>
          </a:xfrm>
          <a:prstGeom prst="rect">
            <a:avLst/>
          </a:prstGeom>
          <a:noFill/>
          <a:effectLst>
            <a:outerShdw blurRad="215900" dir="27000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Knife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214887" y="1660008"/>
            <a:ext cx="1990825" cy="1015663"/>
          </a:xfrm>
          <a:prstGeom prst="rect">
            <a:avLst/>
          </a:prstGeom>
          <a:noFill/>
          <a:effectLst>
            <a:outerShdw blurRad="215900" dir="27000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Tube &amp; syringe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8500" y="4431785"/>
            <a:ext cx="1371600" cy="553998"/>
          </a:xfrm>
          <a:prstGeom prst="rect">
            <a:avLst/>
          </a:prstGeom>
          <a:noFill/>
          <a:effectLst>
            <a:outerShdw blurRad="215900" dir="27000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Hook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xmlns="" id="{A4E35943-0221-1E44-AC7D-6A0A4BD25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The Tactical </a:t>
            </a:r>
            <a:r>
              <a:rPr lang="en-US" sz="2400" dirty="0" err="1"/>
              <a:t>Crickit</a:t>
            </a:r>
            <a:r>
              <a:rPr lang="en-US" sz="2400" dirty="0"/>
              <a:t> – </a:t>
            </a:r>
            <a:br>
              <a:rPr lang="en-US" sz="2400" dirty="0"/>
            </a:br>
            <a:r>
              <a:rPr lang="en-US" sz="2400" dirty="0"/>
              <a:t>(Will be used in this study)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1801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1826">
        <p:fade/>
      </p:transition>
    </mc:Choice>
    <mc:Fallback xmlns="">
      <p:transition spd="med" advTm="218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401246" y="4635501"/>
            <a:ext cx="6065282" cy="914400"/>
          </a:xfrm>
          <a:noFill/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sz="2800" dirty="0"/>
              <a:t>Describe </a:t>
            </a:r>
            <a:r>
              <a:rPr lang="en-US" sz="2800" b="1" dirty="0"/>
              <a:t>critical steps </a:t>
            </a:r>
            <a:r>
              <a:rPr lang="en-US" sz="2800" dirty="0"/>
              <a:t>in performing emergency cricothyroidotomy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xmlns="" id="{3999256A-2499-0F4D-8981-086D9A01ECA0}"/>
              </a:ext>
            </a:extLst>
          </p:cNvPr>
          <p:cNvSpPr txBox="1">
            <a:spLocks/>
          </p:cNvSpPr>
          <p:nvPr/>
        </p:nvSpPr>
        <p:spPr bwMode="white">
          <a:xfrm>
            <a:off x="685800" y="1460499"/>
            <a:ext cx="78009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4000" b="1" i="0">
                <a:solidFill>
                  <a:schemeClr val="bg1"/>
                </a:solidFill>
                <a:latin typeface="Arial Black" panose="020B0604020202020204" pitchFamily="34" charset="0"/>
                <a:ea typeface="+mj-ea"/>
                <a:cs typeface="Arial Black" panose="020B0604020202020204" pitchFamily="34" charset="0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r>
              <a:rPr lang="en-US" sz="3200" b="0" kern="0" dirty="0">
                <a:latin typeface="Arial" panose="020B0604020202020204" pitchFamily="34" charset="0"/>
                <a:cs typeface="Arial" panose="020B0604020202020204" pitchFamily="34" charset="0"/>
              </a:rPr>
              <a:t>Curriculum Goals &amp; Objectives</a:t>
            </a:r>
            <a:r>
              <a:rPr lang="en-US" b="0" kern="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0" kern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0" kern="0" dirty="0"/>
              <a:t>Part 3</a:t>
            </a:r>
            <a:endParaRPr lang="en-US" sz="6000" b="0" kern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1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610">
        <p:fade/>
      </p:transition>
    </mc:Choice>
    <mc:Fallback xmlns="">
      <p:transition spd="med" advTm="86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0CF0783E-6BCB-C046-8AF8-97D5794581BC}"/>
              </a:ext>
            </a:extLst>
          </p:cNvPr>
          <p:cNvGrpSpPr/>
          <p:nvPr/>
        </p:nvGrpSpPr>
        <p:grpSpPr>
          <a:xfrm>
            <a:off x="4621457" y="3317240"/>
            <a:ext cx="4014047" cy="1102360"/>
            <a:chOff x="4773857" y="1625600"/>
            <a:chExt cx="4014047" cy="14986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xmlns="" id="{62D5A923-DF9B-7643-B29B-FB344E12C98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73857" y="1625600"/>
              <a:ext cx="4014047" cy="14986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40471736-A458-AE45-BF72-16A5132F08E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DFC18048-9787-7B4B-AED2-8E476F9E0102}"/>
              </a:ext>
            </a:extLst>
          </p:cNvPr>
          <p:cNvGrpSpPr/>
          <p:nvPr/>
        </p:nvGrpSpPr>
        <p:grpSpPr>
          <a:xfrm>
            <a:off x="4621457" y="1625600"/>
            <a:ext cx="4014047" cy="1498600"/>
            <a:chOff x="4773857" y="1625600"/>
            <a:chExt cx="4014047" cy="14986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xmlns="" id="{612D4F83-CA41-E640-8B1F-1CFAD7709DB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73857" y="1625600"/>
              <a:ext cx="4014047" cy="149860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xmlns="" id="{1B580ABC-C438-294C-9557-F096AB9BCEB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360578" y="6181945"/>
            <a:ext cx="4800600" cy="374913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Hart Atlas OMFS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 Am 2010 18:29-38</a:t>
            </a:r>
          </a:p>
        </p:txBody>
      </p:sp>
      <p:pic>
        <p:nvPicPr>
          <p:cNvPr id="5122" name="Picture 2" descr="C:\Users\Mark Bowyer\AppData\Roaming\PixelMetrics\CaptureWiz\Temp\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57" y="1546487"/>
            <a:ext cx="4215903" cy="4550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65043" y="1752600"/>
            <a:ext cx="39129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 defTabSz="457200">
              <a:buAutoNum type="arabicPeriod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Stabilize the neck with your non-dominant hand </a:t>
            </a:r>
            <a:br>
              <a:rPr lang="en-US" dirty="0">
                <a:solidFill>
                  <a:srgbClr val="254B8E"/>
                </a:solidFill>
                <a:latin typeface="+mn-lt"/>
              </a:rPr>
            </a:br>
            <a:r>
              <a:rPr lang="en-US" dirty="0">
                <a:solidFill>
                  <a:srgbClr val="254B8E"/>
                </a:solidFill>
                <a:latin typeface="+mn-lt"/>
              </a:rPr>
              <a:t>(the “Kung-Fu grip”)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xmlns="" id="{53665609-8063-7A46-B302-AE6CA23C1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400" dirty="0"/>
              <a:t>Critical steps: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4C4F22CE-EFD6-E94F-91FB-198152F68728}"/>
              </a:ext>
            </a:extLst>
          </p:cNvPr>
          <p:cNvSpPr txBox="1"/>
          <p:nvPr/>
        </p:nvSpPr>
        <p:spPr>
          <a:xfrm>
            <a:off x="4773857" y="3467100"/>
            <a:ext cx="3912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 defTabSz="457200">
              <a:buFont typeface="+mj-lt"/>
              <a:buAutoNum type="arabicPeriod" startAt="2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Palpate CT membrane with index finger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7970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2601">
        <p:fade/>
      </p:transition>
    </mc:Choice>
    <mc:Fallback xmlns="">
      <p:transition spd="med" advTm="326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tep one grip and palpat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800" y="990601"/>
            <a:ext cx="7010400" cy="52578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1000" y="6239217"/>
            <a:ext cx="502920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rial Narrow" pitchFamily="34" charset="0"/>
              </a:rPr>
              <a:t>Animation – </a:t>
            </a:r>
            <a:r>
              <a:rPr lang="en-US" sz="1500" dirty="0" err="1">
                <a:latin typeface="Arial Narrow" pitchFamily="34" charset="0"/>
              </a:rPr>
              <a:t>www.proceduresconsult.com</a:t>
            </a:r>
            <a:endParaRPr lang="en-US" sz="1500" dirty="0">
              <a:latin typeface="Arial Narrow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3DA752DA-E68E-F943-A240-6DF084641D24}"/>
              </a:ext>
            </a:extLst>
          </p:cNvPr>
          <p:cNvSpPr txBox="1">
            <a:spLocks/>
          </p:cNvSpPr>
          <p:nvPr/>
        </p:nvSpPr>
        <p:spPr>
          <a:xfrm>
            <a:off x="304800" y="457200"/>
            <a:ext cx="3834903" cy="685800"/>
          </a:xfrm>
          <a:prstGeom prst="rect">
            <a:avLst/>
          </a:prstGeom>
          <a:noFill/>
        </p:spPr>
        <p:txBody>
          <a:bodyPr anchor="ctr"/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endParaRPr lang="en-US" sz="3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72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696">
        <p:fade/>
      </p:transition>
    </mc:Choice>
    <mc:Fallback xmlns="">
      <p:transition spd="med" advTm="106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846" objId="4"/>
        <p14:stopEvt time="8899" objId="4"/>
      </p14:showEvtLst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00F2E66F-2C73-2F4B-8C56-218D7078861A}"/>
              </a:ext>
            </a:extLst>
          </p:cNvPr>
          <p:cNvGrpSpPr/>
          <p:nvPr/>
        </p:nvGrpSpPr>
        <p:grpSpPr>
          <a:xfrm>
            <a:off x="4913771" y="2514600"/>
            <a:ext cx="3944529" cy="4056966"/>
            <a:chOff x="5044167" y="2514600"/>
            <a:chExt cx="3944529" cy="4056966"/>
          </a:xfrm>
        </p:grpSpPr>
        <p:pic>
          <p:nvPicPr>
            <p:cNvPr id="8" name="Picture 2" descr="C:\Documents and Settings\Owner\My Documents\current Elliott work\Perc Trachs\Figures 1 and 4.jpg"/>
            <p:cNvPicPr>
              <a:picLocks noChangeAspect="1" noChangeArrowheads="1"/>
            </p:cNvPicPr>
            <p:nvPr/>
          </p:nvPicPr>
          <p:blipFill rotWithShape="1">
            <a:blip r:embed="rId5" cstate="print"/>
            <a:srcRect l="50000" t="57518" r="4625" b="9068"/>
            <a:stretch/>
          </p:blipFill>
          <p:spPr bwMode="auto">
            <a:xfrm>
              <a:off x="5048649" y="2514600"/>
              <a:ext cx="3940047" cy="36267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TextBox 8"/>
            <p:cNvSpPr txBox="1"/>
            <p:nvPr/>
          </p:nvSpPr>
          <p:spPr>
            <a:xfrm>
              <a:off x="5044167" y="5925235"/>
              <a:ext cx="3652838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n-lt"/>
                </a:rPr>
                <a:t>Haut ER. “Evaluation and Acute Resuscitation of the Trauma Patient” in Evans SRT ed. Surgical Pitfalls: Prevention and Management. 2009.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E9F980AD-45A0-F541-B9CE-05F2FECA9E3D}"/>
              </a:ext>
            </a:extLst>
          </p:cNvPr>
          <p:cNvGrpSpPr/>
          <p:nvPr/>
        </p:nvGrpSpPr>
        <p:grpSpPr>
          <a:xfrm>
            <a:off x="4913771" y="1344038"/>
            <a:ext cx="4014047" cy="1102360"/>
            <a:chOff x="4773857" y="1625600"/>
            <a:chExt cx="4014047" cy="1498600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6EC0B083-A650-D845-9F29-C7AF6F571F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73857" y="1625600"/>
              <a:ext cx="4014047" cy="14986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45CB4701-0B39-BE44-A1AC-5432CE7499C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pic>
        <p:nvPicPr>
          <p:cNvPr id="6146" name="Picture 2" descr="C:\Users\Mark Bowyer\AppData\Roaming\PixelMetrics\CaptureWiz\Temp\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42" y="1309919"/>
            <a:ext cx="4630367" cy="499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429345" y="6324600"/>
            <a:ext cx="3911103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Hart Atlas OMFS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 Am 2010 18:29-38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44168" y="1467525"/>
            <a:ext cx="36528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>
              <a:buAutoNum type="arabicPeriod" startAt="3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Make a 2-3 cm </a:t>
            </a:r>
            <a:r>
              <a:rPr lang="en-US" b="1" u="sng" dirty="0">
                <a:solidFill>
                  <a:srgbClr val="254B8E"/>
                </a:solidFill>
                <a:latin typeface="+mn-lt"/>
              </a:rPr>
              <a:t>Vertical</a:t>
            </a:r>
            <a:r>
              <a:rPr lang="en-US" dirty="0">
                <a:solidFill>
                  <a:srgbClr val="254B8E"/>
                </a:solidFill>
                <a:latin typeface="+mn-lt"/>
              </a:rPr>
              <a:t> skin incision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xmlns="" id="{1E85A373-30EE-B14A-9D4F-69BB99EAD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400" dirty="0"/>
              <a:t>Critical steps: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561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0356">
        <p:fade/>
      </p:transition>
    </mc:Choice>
    <mc:Fallback xmlns="">
      <p:transition spd="med" advTm="203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tep 2 incision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16000" y="990600"/>
            <a:ext cx="7112000" cy="533400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6352401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itchFamily="34" charset="0"/>
              </a:rPr>
              <a:t>Animation – www.proceduresconsult.com</a:t>
            </a:r>
          </a:p>
        </p:txBody>
      </p:sp>
    </p:spTree>
    <p:extLst>
      <p:ext uri="{BB962C8B-B14F-4D97-AF65-F5344CB8AC3E}">
        <p14:creationId xmlns:p14="http://schemas.microsoft.com/office/powerpoint/2010/main" val="624775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398">
        <p:fade/>
      </p:transition>
    </mc:Choice>
    <mc:Fallback xmlns="">
      <p:transition spd="med" advTm="133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47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1" objId="4"/>
        <p14:pauseEvt time="10556" objId="4"/>
        <p14:stopEvt time="13398" objId="4"/>
      </p14:showEvtLst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nimation of incision verticl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7466" y="990599"/>
            <a:ext cx="7149068" cy="536180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9600" y="6352401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itchFamily="34" charset="0"/>
              </a:rPr>
              <a:t>Hsiao J, Pacheco-Fowler. NEJM May 29 2008</a:t>
            </a:r>
          </a:p>
        </p:txBody>
      </p:sp>
    </p:spTree>
    <p:extLst>
      <p:ext uri="{BB962C8B-B14F-4D97-AF65-F5344CB8AC3E}">
        <p14:creationId xmlns:p14="http://schemas.microsoft.com/office/powerpoint/2010/main" val="395515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6469">
        <p:fade/>
      </p:transition>
    </mc:Choice>
    <mc:Fallback xmlns="">
      <p:transition spd="med" advTm="264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239" objId="4"/>
        <p14:pauseEvt time="22292" objId="4"/>
        <p14:stopEvt time="26469" objId="4"/>
      </p14:showEvtLst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k Bowyer\AppData\Roaming\PixelMetrics\CaptureWiz\Temp\7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0" t="1" b="1717"/>
          <a:stretch/>
        </p:blipFill>
        <p:spPr bwMode="auto">
          <a:xfrm>
            <a:off x="219343" y="1330335"/>
            <a:ext cx="4225520" cy="461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243254" y="6096000"/>
            <a:ext cx="4191000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Hart Atlas OMFS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 Am 2010 18:29-38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E8476F1D-4CD6-C94E-BBB4-564AD8E87D2B}"/>
              </a:ext>
            </a:extLst>
          </p:cNvPr>
          <p:cNvGrpSpPr/>
          <p:nvPr/>
        </p:nvGrpSpPr>
        <p:grpSpPr>
          <a:xfrm>
            <a:off x="4686896" y="2676019"/>
            <a:ext cx="3695104" cy="3936811"/>
            <a:chOff x="4686896" y="2676019"/>
            <a:chExt cx="3695104" cy="3936811"/>
          </a:xfrm>
        </p:grpSpPr>
        <p:pic>
          <p:nvPicPr>
            <p:cNvPr id="6" name="Picture 2" descr="C:\Documents and Settings\Owner\My Documents\current Elliott work\Perc Trachs\Figures 5 and 6.jpg"/>
            <p:cNvPicPr>
              <a:picLocks noChangeAspect="1" noChangeArrowheads="1"/>
            </p:cNvPicPr>
            <p:nvPr/>
          </p:nvPicPr>
          <p:blipFill rotWithShape="1">
            <a:blip r:embed="rId7" cstate="print"/>
            <a:srcRect l="25000" t="29718" r="36250" b="34000"/>
            <a:stretch/>
          </p:blipFill>
          <p:spPr bwMode="auto">
            <a:xfrm>
              <a:off x="4967948" y="2676019"/>
              <a:ext cx="3257476" cy="36485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TextBox 8"/>
            <p:cNvSpPr txBox="1"/>
            <p:nvPr/>
          </p:nvSpPr>
          <p:spPr>
            <a:xfrm>
              <a:off x="4686896" y="5966499"/>
              <a:ext cx="3695104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n-lt"/>
                </a:rPr>
                <a:t>Haut ER. “Evaluation and Acute Resuscitation of the Trauma Patient” in Evans SRT ed. Surgical Pitfalls: Prevention and Management. 2009.</a:t>
              </a:r>
            </a:p>
          </p:txBody>
        </p:sp>
      </p:grp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xmlns="" id="{2E957748-2E1E-9747-80AB-26A4ED1D6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400" dirty="0"/>
              <a:t>Critical steps: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494B980C-C81E-6948-94A0-DE5EFECE3577}"/>
              </a:ext>
            </a:extLst>
          </p:cNvPr>
          <p:cNvGrpSpPr/>
          <p:nvPr/>
        </p:nvGrpSpPr>
        <p:grpSpPr>
          <a:xfrm>
            <a:off x="4520353" y="1325417"/>
            <a:ext cx="4225520" cy="1417783"/>
            <a:chOff x="4773857" y="1625600"/>
            <a:chExt cx="4225520" cy="1498600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01A26D58-2913-7540-BDD4-4D72CB1585D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773857" y="1625600"/>
              <a:ext cx="4225520" cy="14986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A6D2BAE3-1CB0-0241-A93E-7CBAA9EEB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F8CF3CA-B90C-404D-A409-CB9E6FBB21D2}"/>
              </a:ext>
            </a:extLst>
          </p:cNvPr>
          <p:cNvSpPr txBox="1"/>
          <p:nvPr/>
        </p:nvSpPr>
        <p:spPr>
          <a:xfrm>
            <a:off x="9703558" y="3220872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704825" y="1415064"/>
            <a:ext cx="38957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>
              <a:buFont typeface="+mj-lt"/>
              <a:buAutoNum type="arabicPeriod" startAt="4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Make a 1 cm </a:t>
            </a:r>
            <a:r>
              <a:rPr lang="en-US" b="1" u="sng" dirty="0">
                <a:solidFill>
                  <a:srgbClr val="254B8E"/>
                </a:solidFill>
                <a:latin typeface="+mn-lt"/>
              </a:rPr>
              <a:t>Horizontal</a:t>
            </a:r>
            <a:r>
              <a:rPr lang="en-US" b="1" dirty="0">
                <a:solidFill>
                  <a:srgbClr val="254B8E"/>
                </a:solidFill>
                <a:latin typeface="+mn-lt"/>
              </a:rPr>
              <a:t> </a:t>
            </a:r>
            <a:r>
              <a:rPr lang="en-US" dirty="0">
                <a:solidFill>
                  <a:srgbClr val="254B8E"/>
                </a:solidFill>
                <a:latin typeface="+mn-lt"/>
              </a:rPr>
              <a:t>incision in the CT Membrane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C863495-C8BA-9643-AEA0-4E95AC9371F3}"/>
              </a:ext>
            </a:extLst>
          </p:cNvPr>
          <p:cNvSpPr txBox="1"/>
          <p:nvPr/>
        </p:nvSpPr>
        <p:spPr>
          <a:xfrm>
            <a:off x="9908275" y="511791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1676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862">
        <p:fade/>
      </p:transition>
    </mc:Choice>
    <mc:Fallback xmlns="">
      <p:transition spd="med" advTm="1886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k Bowyer\AppData\Roaming\PixelMetrics\CaptureWiz\Temp\8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0"/>
          <a:stretch/>
        </p:blipFill>
        <p:spPr bwMode="auto">
          <a:xfrm>
            <a:off x="270901" y="1354265"/>
            <a:ext cx="4419601" cy="48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304800" y="6248400"/>
            <a:ext cx="4191000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Hart Atlas OMFS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 Am 2010 18:29-38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A34F7B5B-8A56-F244-B913-73ADE81E4C1B}"/>
              </a:ext>
            </a:extLst>
          </p:cNvPr>
          <p:cNvGrpSpPr/>
          <p:nvPr/>
        </p:nvGrpSpPr>
        <p:grpSpPr>
          <a:xfrm>
            <a:off x="4887726" y="2378115"/>
            <a:ext cx="3906650" cy="4150526"/>
            <a:chOff x="4887726" y="2378115"/>
            <a:chExt cx="3906650" cy="4150526"/>
          </a:xfrm>
        </p:grpSpPr>
        <p:pic>
          <p:nvPicPr>
            <p:cNvPr id="5" name="Picture 2" descr="C:\Documents and Settings\Owner\My Documents\current Elliott work\Perc Trachs\Figures 5 and 6.jpg"/>
            <p:cNvPicPr>
              <a:picLocks noChangeAspect="1" noChangeArrowheads="1"/>
            </p:cNvPicPr>
            <p:nvPr/>
          </p:nvPicPr>
          <p:blipFill rotWithShape="1">
            <a:blip r:embed="rId7" cstate="print"/>
            <a:srcRect l="53171" t="60001" r="3909" b="5000"/>
            <a:stretch/>
          </p:blipFill>
          <p:spPr bwMode="auto">
            <a:xfrm>
              <a:off x="4954966" y="2378115"/>
              <a:ext cx="3839410" cy="39135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TextBox 6"/>
            <p:cNvSpPr txBox="1"/>
            <p:nvPr/>
          </p:nvSpPr>
          <p:spPr>
            <a:xfrm>
              <a:off x="4887726" y="5882310"/>
              <a:ext cx="3462338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n-lt"/>
                </a:rPr>
                <a:t>Haut ER. “Evaluation and Acute Resuscitation of the Trauma Patient” in Evans SRT ed. Surgical Pitfalls: Prevention and Management. 2009.</a:t>
              </a:r>
            </a:p>
          </p:txBody>
        </p:sp>
      </p:grpSp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12" name="Title 2">
            <a:extLst>
              <a:ext uri="{FF2B5EF4-FFF2-40B4-BE49-F238E27FC236}">
                <a16:creationId xmlns:a16="http://schemas.microsoft.com/office/drawing/2014/main" xmlns="" id="{5A8B295F-D1E0-C446-8D25-CF7F8D6F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400" dirty="0"/>
              <a:t>Critical steps: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BBD2C0D6-BFAC-394F-829D-CB053758CF80}"/>
              </a:ext>
            </a:extLst>
          </p:cNvPr>
          <p:cNvGrpSpPr/>
          <p:nvPr/>
        </p:nvGrpSpPr>
        <p:grpSpPr>
          <a:xfrm>
            <a:off x="4825153" y="1336068"/>
            <a:ext cx="4014047" cy="1102360"/>
            <a:chOff x="4773857" y="1625600"/>
            <a:chExt cx="4014047" cy="149860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E754EEB4-7558-0145-BF16-49F0D6D44DB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773857" y="1625600"/>
              <a:ext cx="4014047" cy="149860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xmlns="" id="{183C8E09-08CC-C94B-9E07-8E7BDE34D8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4955137" y="1471750"/>
            <a:ext cx="38394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>
              <a:buFont typeface="+mj-lt"/>
              <a:buAutoNum type="arabicPeriod" startAt="5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Spread/enlarge incision in CT Membrane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00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8903">
        <p:fade/>
      </p:transition>
    </mc:Choice>
    <mc:Fallback xmlns="">
      <p:transition spd="med" advTm="2890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nlarge hole with knife handel vi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9277" y="1219201"/>
            <a:ext cx="6785446" cy="5089084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63617" y="6308285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itchFamily="34" charset="0"/>
              </a:rPr>
              <a:t>Animation – Carl Schulman, MD, PhD, FACS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xmlns="" id="{B989E579-4491-2449-8020-ACAA67BAE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800" dirty="0"/>
              <a:t>Critical steps:</a:t>
            </a:r>
            <a:br>
              <a:rPr lang="en-US" sz="2800" dirty="0"/>
            </a:br>
            <a:r>
              <a:rPr lang="en-US" sz="2400" b="0" dirty="0"/>
              <a:t>5. Enlarging the hole in the CT Membrane</a:t>
            </a:r>
          </a:p>
        </p:txBody>
      </p:sp>
    </p:spTree>
    <p:extLst>
      <p:ext uri="{BB962C8B-B14F-4D97-AF65-F5344CB8AC3E}">
        <p14:creationId xmlns:p14="http://schemas.microsoft.com/office/powerpoint/2010/main" val="393215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728">
        <p:fade/>
      </p:transition>
    </mc:Choice>
    <mc:Fallback xmlns="">
      <p:transition spd="med" advTm="2572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2392" objId="4"/>
        <p14:stopEvt time="23256" objId="4"/>
      </p14:showEvtLst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ric animation dilation 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" y="1028700"/>
            <a:ext cx="7162800" cy="5372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6352401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itchFamily="34" charset="0"/>
              </a:rPr>
              <a:t>Animation – www.proceduresconsult.com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811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496">
        <p:fade/>
      </p:transition>
    </mc:Choice>
    <mc:Fallback xmlns="">
      <p:transition spd="med" advTm="174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978" objId="4"/>
        <p14:stopEvt time="13520" objId="4"/>
      </p14:showEvt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rk Bowyer\AppData\Roaming\PixelMetrics\CaptureWiz\Temp\9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90"/>
          <a:stretch/>
        </p:blipFill>
        <p:spPr bwMode="auto">
          <a:xfrm>
            <a:off x="99589" y="1468867"/>
            <a:ext cx="4190999" cy="456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309616" y="6217023"/>
            <a:ext cx="4295776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Hart Atlas OMFS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 Am 2010 18:29-38</a:t>
            </a:r>
          </a:p>
        </p:txBody>
      </p:sp>
      <p:pic>
        <p:nvPicPr>
          <p:cNvPr id="5" name="Picture 2" descr="C:\Documents and Settings\Owner\My Documents\current Elliott work\Perc Trachs\Figure 7ABC.jpg"/>
          <p:cNvPicPr>
            <a:picLocks noChangeAspect="1" noChangeArrowheads="1"/>
          </p:cNvPicPr>
          <p:nvPr/>
        </p:nvPicPr>
        <p:blipFill rotWithShape="1">
          <a:blip r:embed="rId6" cstate="print"/>
          <a:srcRect l="26875" t="34000" r="3778" b="14999"/>
          <a:stretch/>
        </p:blipFill>
        <p:spPr bwMode="auto">
          <a:xfrm>
            <a:off x="4335206" y="1905000"/>
            <a:ext cx="4624812" cy="4252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xmlns="" id="{DCD61919-D68F-164B-AE4B-36B26145C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400" dirty="0"/>
              <a:t>Critical steps: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6537C039-FBC8-F140-9240-379D33B03793}"/>
              </a:ext>
            </a:extLst>
          </p:cNvPr>
          <p:cNvGrpSpPr/>
          <p:nvPr/>
        </p:nvGrpSpPr>
        <p:grpSpPr>
          <a:xfrm>
            <a:off x="4520353" y="1477966"/>
            <a:ext cx="3404447" cy="685801"/>
            <a:chOff x="4773857" y="1625600"/>
            <a:chExt cx="3404447" cy="149860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D479237F-18D5-0749-94AF-EE358EE9BC1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773857" y="1625600"/>
              <a:ext cx="3404447" cy="149860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xmlns="" id="{907C484D-4058-1B48-845C-24EB052BFF8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sp>
        <p:nvSpPr>
          <p:cNvPr id="7" name="TextBox 6"/>
          <p:cNvSpPr txBox="1"/>
          <p:nvPr/>
        </p:nvSpPr>
        <p:spPr>
          <a:xfrm>
            <a:off x="4756655" y="1559528"/>
            <a:ext cx="2956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>
              <a:buFont typeface="+mj-lt"/>
              <a:buAutoNum type="arabicPeriod" startAt="6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Insert Tube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7407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175">
        <p:fade/>
      </p:transition>
    </mc:Choice>
    <mc:Fallback xmlns="">
      <p:transition spd="med" advTm="131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ric aimation insert tube and ba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6000" y="990600"/>
            <a:ext cx="7112000" cy="5334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6352401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itchFamily="34" charset="0"/>
              </a:rPr>
              <a:t>Animation – www.proceduresconsult.com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16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6510">
        <p:fade/>
      </p:transition>
    </mc:Choice>
    <mc:Fallback xmlns="">
      <p:transition spd="med" advTm="265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961" objId="4"/>
        <p14:stopEvt time="24121" objId="4"/>
      </p14:showEvt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F1D9E8CC-2DBB-084F-B564-FE2745E29C47}"/>
              </a:ext>
            </a:extLst>
          </p:cNvPr>
          <p:cNvGrpSpPr/>
          <p:nvPr/>
        </p:nvGrpSpPr>
        <p:grpSpPr>
          <a:xfrm>
            <a:off x="5206621" y="2643230"/>
            <a:ext cx="3404447" cy="685801"/>
            <a:chOff x="4773857" y="1625600"/>
            <a:chExt cx="3404447" cy="1498600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40F56438-6A4E-CF46-9337-FC28677309F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773857" y="1625600"/>
              <a:ext cx="3404447" cy="14986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04254C7D-3F20-5B4E-8DA4-9FD35203E1B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C2EFC4A8-C90F-8D42-99E6-53B1686F215B}"/>
              </a:ext>
            </a:extLst>
          </p:cNvPr>
          <p:cNvGrpSpPr/>
          <p:nvPr/>
        </p:nvGrpSpPr>
        <p:grpSpPr>
          <a:xfrm>
            <a:off x="5206621" y="1689666"/>
            <a:ext cx="3404447" cy="685801"/>
            <a:chOff x="4773857" y="1625600"/>
            <a:chExt cx="3404447" cy="149860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xmlns="" id="{1FE98CD1-F3FF-774E-9E48-9215F2CB80B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773857" y="1625600"/>
              <a:ext cx="3404447" cy="1498600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4DE56A78-03CC-D04D-A7F1-8E4F37CE520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74529" y="1625600"/>
              <a:ext cx="88900" cy="1498600"/>
            </a:xfrm>
            <a:prstGeom prst="rect">
              <a:avLst/>
            </a:prstGeom>
          </p:spPr>
        </p:pic>
      </p:grpSp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809624" y="6324600"/>
            <a:ext cx="4371976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Hart Atlas OMFS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 Am 2010 18:29-38</a:t>
            </a:r>
          </a:p>
        </p:txBody>
      </p:sp>
      <p:pic>
        <p:nvPicPr>
          <p:cNvPr id="10242" name="Picture 2" descr="C:\Users\Mark Bowyer\AppData\Roaming\PixelMetrics\CaptureWiz\Temp\1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24" y="1219200"/>
            <a:ext cx="4716101" cy="506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410200" y="1783317"/>
            <a:ext cx="3200868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365760">
              <a:buFont typeface="+mj-lt"/>
              <a:buAutoNum type="arabicPeriod" startAt="7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Secure Tube</a:t>
            </a:r>
          </a:p>
          <a:p>
            <a:pPr marL="365760" indent="-365760">
              <a:spcAft>
                <a:spcPts val="1800"/>
              </a:spcAft>
              <a:buFont typeface="+mj-lt"/>
              <a:buAutoNum type="arabicPeriod" startAt="7"/>
            </a:pPr>
            <a:endParaRPr lang="en-US" dirty="0">
              <a:solidFill>
                <a:srgbClr val="254B8E"/>
              </a:solidFill>
              <a:latin typeface="+mn-lt"/>
            </a:endParaRPr>
          </a:p>
          <a:p>
            <a:pPr marL="365760" indent="-365760">
              <a:buFont typeface="+mj-lt"/>
              <a:buAutoNum type="arabicPeriod" startAt="7"/>
            </a:pPr>
            <a:r>
              <a:rPr lang="en-US" dirty="0">
                <a:solidFill>
                  <a:srgbClr val="254B8E"/>
                </a:solidFill>
                <a:latin typeface="+mn-lt"/>
              </a:rPr>
              <a:t>Ventilate Patient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xmlns="" id="{CE989882-B14B-0548-9A26-E5DA4F7D0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2400" dirty="0"/>
              <a:t>Critical steps: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74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247">
        <p:fade/>
      </p:transition>
    </mc:Choice>
    <mc:Fallback xmlns="">
      <p:transition spd="med" advTm="112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daver cric bowy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" y="914400"/>
            <a:ext cx="7620000" cy="5715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5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914400" y="6172200"/>
            <a:ext cx="4371975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Video; Mark Bowyer MD</a:t>
            </a:r>
          </a:p>
        </p:txBody>
      </p:sp>
    </p:spTree>
    <p:extLst>
      <p:ext uri="{BB962C8B-B14F-4D97-AF65-F5344CB8AC3E}">
        <p14:creationId xmlns:p14="http://schemas.microsoft.com/office/powerpoint/2010/main" val="302663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8272">
        <p:fade/>
      </p:transition>
    </mc:Choice>
    <mc:Fallback xmlns="">
      <p:transition spd="med" advTm="582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180" objId="4"/>
        <p14:stopEvt time="54712" objId="4"/>
      </p14:showEvt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pic>
        <p:nvPicPr>
          <p:cNvPr id="5" name="0203V06-Actual-Cricothyroidotomy-120917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6950" y="962025"/>
            <a:ext cx="7150100" cy="5362575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092868" y="6324600"/>
            <a:ext cx="1905000" cy="304800"/>
          </a:xfrm>
          <a:prstGeom prst="rect">
            <a:avLst/>
          </a:prstGeo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Video; Peter Rhee MD</a:t>
            </a:r>
          </a:p>
        </p:txBody>
      </p:sp>
    </p:spTree>
    <p:extLst>
      <p:ext uri="{BB962C8B-B14F-4D97-AF65-F5344CB8AC3E}">
        <p14:creationId xmlns:p14="http://schemas.microsoft.com/office/powerpoint/2010/main" val="315240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8455">
        <p:fade/>
      </p:transition>
    </mc:Choice>
    <mc:Fallback xmlns="">
      <p:transition spd="med" advTm="984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2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6573" objId="5"/>
        <p14:pauseEvt time="94946" objId="5"/>
        <p14:stopEvt time="98455" objId="5"/>
      </p14:showEvt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943600"/>
            <a:ext cx="609600" cy="6096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xmlns="" id="{3E5EDEC6-8E86-FD4E-9380-BB34E20D76DD}"/>
              </a:ext>
            </a:extLst>
          </p:cNvPr>
          <p:cNvSpPr txBox="1">
            <a:spLocks noGrp="1"/>
          </p:cNvSpPr>
          <p:nvPr>
            <p:ph type="title"/>
          </p:nvPr>
        </p:nvSpPr>
        <p:spPr bwMode="black">
          <a:xfrm>
            <a:off x="304801" y="76200"/>
            <a:ext cx="632460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254B8E"/>
                </a:solidFill>
                <a:latin typeface="Arial" charset="0"/>
              </a:defRPr>
            </a:lvl9pPr>
          </a:lstStyle>
          <a:p>
            <a:r>
              <a:rPr lang="en-US" dirty="0"/>
              <a:t>Curriculum Goals &amp; Objectives:</a:t>
            </a:r>
            <a:endParaRPr lang="en-US" kern="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644449B6-8557-4C47-B622-C0164398A02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2000" y="1752600"/>
            <a:ext cx="6921500" cy="787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F3FF8FD7-7260-C945-9783-E6B6C522CCF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2000" y="2768600"/>
            <a:ext cx="6921500" cy="787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0D85F66-D657-0449-BB5D-4927AF1D13C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2000" y="3784600"/>
            <a:ext cx="6921500" cy="7874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118AF04E-FE94-ED44-B8B5-4C597B33306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2000" y="4800600"/>
            <a:ext cx="6921500" cy="78740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xmlns="" id="{BAC58575-1E51-5744-91F2-59F39C95EE48}"/>
              </a:ext>
            </a:extLst>
          </p:cNvPr>
          <p:cNvSpPr txBox="1">
            <a:spLocks/>
          </p:cNvSpPr>
          <p:nvPr/>
        </p:nvSpPr>
        <p:spPr bwMode="black">
          <a:xfrm>
            <a:off x="1647828" y="1762125"/>
            <a:ext cx="6500021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3000"/>
              </a:spcAft>
              <a:buFontTx/>
              <a:buNone/>
            </a:pPr>
            <a:r>
              <a:rPr lang="en-US" sz="2200" kern="0" dirty="0"/>
              <a:t>Discuss why cricothyroidotomy is the </a:t>
            </a:r>
            <a:r>
              <a:rPr lang="en-US" sz="2200" b="1" kern="0" dirty="0"/>
              <a:t>preferred procedure for an emergency surgical airway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xmlns="" id="{A0341A3F-3317-7D4A-837B-95183A1C796D}"/>
              </a:ext>
            </a:extLst>
          </p:cNvPr>
          <p:cNvSpPr txBox="1">
            <a:spLocks/>
          </p:cNvSpPr>
          <p:nvPr/>
        </p:nvSpPr>
        <p:spPr bwMode="black">
          <a:xfrm>
            <a:off x="1600200" y="2759075"/>
            <a:ext cx="6500021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en-US" sz="2200" dirty="0"/>
              <a:t>Identify </a:t>
            </a:r>
            <a:r>
              <a:rPr lang="en-US" sz="2200" b="1" dirty="0"/>
              <a:t>key anatomic landmarks </a:t>
            </a:r>
            <a:r>
              <a:rPr lang="en-US" sz="2200" dirty="0"/>
              <a:t>in the neck relevant to surgical airway management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xmlns="" id="{EA60A567-B596-CE41-811B-6AE6DA00CE76}"/>
              </a:ext>
            </a:extLst>
          </p:cNvPr>
          <p:cNvSpPr txBox="1">
            <a:spLocks/>
          </p:cNvSpPr>
          <p:nvPr/>
        </p:nvSpPr>
        <p:spPr bwMode="black">
          <a:xfrm>
            <a:off x="1600200" y="3787775"/>
            <a:ext cx="6500021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en-US" sz="2200" dirty="0"/>
              <a:t>Review the </a:t>
            </a:r>
            <a:r>
              <a:rPr lang="en-US" sz="2200" b="1" dirty="0"/>
              <a:t>equipment needed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xmlns="" id="{EDB2AABC-397B-7E4C-9B22-C45D4A062496}"/>
              </a:ext>
            </a:extLst>
          </p:cNvPr>
          <p:cNvSpPr txBox="1">
            <a:spLocks/>
          </p:cNvSpPr>
          <p:nvPr/>
        </p:nvSpPr>
        <p:spPr bwMode="black">
          <a:xfrm>
            <a:off x="1600200" y="4802187"/>
            <a:ext cx="6500021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 b="0" i="0">
                <a:solidFill>
                  <a:srgbClr val="254B8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b="0" i="0">
                <a:solidFill>
                  <a:srgbClr val="254B8E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254B8E"/>
                </a:solidFill>
                <a:latin typeface="+mn-lt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en-US" sz="2200" dirty="0"/>
              <a:t>Describe </a:t>
            </a:r>
            <a:r>
              <a:rPr lang="en-US" sz="2200" b="1" dirty="0"/>
              <a:t>critical steps </a:t>
            </a:r>
            <a:r>
              <a:rPr lang="en-US" sz="2200" dirty="0"/>
              <a:t>in performing emergency cricothyroidotomy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B550FC6F-A1F2-6845-87D0-A93F0744FC9A}"/>
              </a:ext>
            </a:extLst>
          </p:cNvPr>
          <p:cNvSpPr txBox="1"/>
          <p:nvPr/>
        </p:nvSpPr>
        <p:spPr>
          <a:xfrm>
            <a:off x="962028" y="1772582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254B8E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22321AEE-58C5-074A-A5F7-8F707169842E}"/>
              </a:ext>
            </a:extLst>
          </p:cNvPr>
          <p:cNvSpPr txBox="1"/>
          <p:nvPr/>
        </p:nvSpPr>
        <p:spPr>
          <a:xfrm>
            <a:off x="962028" y="2781112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254B8E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7159E201-A124-0144-BB5E-17BE7C659CC4}"/>
              </a:ext>
            </a:extLst>
          </p:cNvPr>
          <p:cNvSpPr txBox="1"/>
          <p:nvPr/>
        </p:nvSpPr>
        <p:spPr>
          <a:xfrm>
            <a:off x="962028" y="3789641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254B8E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1AD56652-6A9E-DA4B-976C-D59F07D714AF}"/>
              </a:ext>
            </a:extLst>
          </p:cNvPr>
          <p:cNvSpPr txBox="1"/>
          <p:nvPr/>
        </p:nvSpPr>
        <p:spPr>
          <a:xfrm>
            <a:off x="962028" y="4798171"/>
            <a:ext cx="638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254B8E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4454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4714">
        <p:fade/>
      </p:transition>
    </mc:Choice>
    <mc:Fallback xmlns="">
      <p:transition spd="med" advTm="347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3" grpId="0" build="p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315" name="Rectangle 3"/>
          <p:cNvSpPr>
            <a:spLocks noGrp="1" noChangeArrowheads="1"/>
          </p:cNvSpPr>
          <p:nvPr>
            <p:ph idx="1"/>
          </p:nvPr>
        </p:nvSpPr>
        <p:spPr>
          <a:xfrm>
            <a:off x="1143000" y="2743200"/>
            <a:ext cx="7315200" cy="1371600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US" sz="2500" b="1" dirty="0" smtClean="0"/>
              <a:t>Presentation by: Mark </a:t>
            </a:r>
            <a:r>
              <a:rPr lang="en-US" sz="2500" b="1" dirty="0"/>
              <a:t>W. Bowyer MD, FACS</a:t>
            </a:r>
          </a:p>
          <a:p>
            <a:pPr marL="0" indent="0">
              <a:buNone/>
            </a:pPr>
            <a:r>
              <a:rPr lang="en-US" sz="2500" dirty="0"/>
              <a:t>Email: </a:t>
            </a:r>
            <a:r>
              <a:rPr lang="en-US" sz="2500" u="sng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mark.bowyer@usuhs.edu</a:t>
            </a:r>
            <a:endParaRPr lang="en-US" sz="25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25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2400" b="1" dirty="0" smtClean="0"/>
              <a:t>Illustrations by Elizabeth N. Weissbrod, MA, CMI</a:t>
            </a:r>
            <a:endParaRPr lang="en-US" sz="2400" b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A8DB6804-9898-0145-BB84-69693842C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6248400" cy="685800"/>
          </a:xfrm>
        </p:spPr>
        <p:txBody>
          <a:bodyPr/>
          <a:lstStyle/>
          <a:p>
            <a:r>
              <a:rPr lang="en-US" sz="3000" dirty="0"/>
              <a:t>Questions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6276">
        <p:fade/>
      </p:transition>
    </mc:Choice>
    <mc:Fallback xmlns="">
      <p:transition spd="med" advTm="16276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7|5.4|3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|5.4|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|1.6|1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5|16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7.2|6.6|8.9"/>
</p:tagLst>
</file>

<file path=ppt/theme/theme1.xml><?xml version="1.0" encoding="utf-8"?>
<a:theme xmlns:a="http://schemas.openxmlformats.org/drawingml/2006/main" name="JHM_Do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Them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225C49FA8DEB4294A7A4B2DA4429D8" ma:contentTypeVersion="1" ma:contentTypeDescription="Create a new document." ma:contentTypeScope="" ma:versionID="953545e2dea81892ffe7b777f40b81de">
  <xsd:schema xmlns:xsd="http://www.w3.org/2001/XMLSchema" xmlns:xs="http://www.w3.org/2001/XMLSchema" xmlns:p="http://schemas.microsoft.com/office/2006/metadata/properties" xmlns:ns2="61d55cd5-97d9-4cbe-839e-f93e14d17b5e" targetNamespace="http://schemas.microsoft.com/office/2006/metadata/properties" ma:root="true" ma:fieldsID="d34a98b2b91d5bf10045b7f91b4d65ba" ns2:_="">
    <xsd:import namespace="61d55cd5-97d9-4cbe-839e-f93e14d17b5e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d55cd5-97d9-4cbe-839e-f93e14d17b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E0019-D8B2-498E-97AC-3C0CF62361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EF83F9-3F00-452E-B132-E7B8C27292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1d55cd5-97d9-4cbe-839e-f93e14d17b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AF27C8C-47BD-4196-8010-4917945AB2F3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61d55cd5-97d9-4cbe-839e-f93e14d17b5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JHM_Dome</Template>
  <TotalTime>10006</TotalTime>
  <Words>555</Words>
  <Application>Microsoft Office PowerPoint</Application>
  <PresentationFormat>On-screen Show (4:3)</PresentationFormat>
  <Paragraphs>120</Paragraphs>
  <Slides>37</Slides>
  <Notes>15</Notes>
  <HiddenSlides>0</HiddenSlides>
  <MMClips>49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Times</vt:lpstr>
      <vt:lpstr>Arial Black</vt:lpstr>
      <vt:lpstr>Times New Roman</vt:lpstr>
      <vt:lpstr>Arial</vt:lpstr>
      <vt:lpstr>Arial Narrow</vt:lpstr>
      <vt:lpstr>JHM_Dome</vt:lpstr>
      <vt:lpstr>CRICOTHYROIDOTOMY (Emergency Surgical Airway)</vt:lpstr>
      <vt:lpstr>PowerPoint Presentation</vt:lpstr>
      <vt:lpstr>PowerPoint Presentation</vt:lpstr>
      <vt:lpstr>Curriculum Goals &amp; Objectives:</vt:lpstr>
      <vt:lpstr>Curriculum Goals &amp; Objectives Part 1</vt:lpstr>
      <vt:lpstr>Why Cricothyroidotomy?</vt:lpstr>
      <vt:lpstr>Why Cricothyroidotomy?</vt:lpstr>
      <vt:lpstr>Why Cricothyroidotomy?</vt:lpstr>
      <vt:lpstr>Why Cricothyroidotomy?</vt:lpstr>
      <vt:lpstr>Why Cricothyroidotomy?</vt:lpstr>
      <vt:lpstr>Curriculum Goals &amp; Objectives Part 2</vt:lpstr>
      <vt:lpstr>Surgical Cricothyroidotomy  Anatomy Cricothyroid Membrane</vt:lpstr>
      <vt:lpstr>Surgical Cricothyroidotomy Anatomy</vt:lpstr>
      <vt:lpstr>Cricothyroid Membrane is  Identified by Palpation</vt:lpstr>
      <vt:lpstr>Curriculum Goals &amp; Objectives Part 3</vt:lpstr>
      <vt:lpstr>All You Need is  Basic Equipment (minimum)</vt:lpstr>
      <vt:lpstr>Additional Commonly Used  Equipment for Cricothyroidotomy</vt:lpstr>
      <vt:lpstr>PowerPoint Presentation</vt:lpstr>
      <vt:lpstr>PowerPoint Presentation</vt:lpstr>
      <vt:lpstr>The Tactical Crickit –  (Will be used in this study)</vt:lpstr>
      <vt:lpstr>PowerPoint Presentation</vt:lpstr>
      <vt:lpstr>Critical steps:</vt:lpstr>
      <vt:lpstr>PowerPoint Presentation</vt:lpstr>
      <vt:lpstr>Critical steps:</vt:lpstr>
      <vt:lpstr>PowerPoint Presentation</vt:lpstr>
      <vt:lpstr>PowerPoint Presentation</vt:lpstr>
      <vt:lpstr>Critical steps:</vt:lpstr>
      <vt:lpstr>Critical steps:</vt:lpstr>
      <vt:lpstr>Critical steps: 5. Enlarging the hole in the CT Membrane</vt:lpstr>
      <vt:lpstr>PowerPoint Presentation</vt:lpstr>
      <vt:lpstr>Critical steps:</vt:lpstr>
      <vt:lpstr>PowerPoint Presentation</vt:lpstr>
      <vt:lpstr>Critical steps:</vt:lpstr>
      <vt:lpstr>PowerPoint Presentation</vt:lpstr>
      <vt:lpstr>PowerPoint Presentation</vt:lpstr>
      <vt:lpstr>Curriculum Goals &amp; Objectives:</vt:lpstr>
      <vt:lpstr>Questions</vt:lpstr>
    </vt:vector>
  </TitlesOfParts>
  <Company>Johns Hopkins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and Surgery Brown Bag Session</dc:title>
  <dc:creator>Adil Haider</dc:creator>
  <cp:lastModifiedBy>JOSEPH LOPREIATO</cp:lastModifiedBy>
  <cp:revision>559</cp:revision>
  <cp:lastPrinted>2021-10-19T19:54:52Z</cp:lastPrinted>
  <dcterms:created xsi:type="dcterms:W3CDTF">2010-08-11T13:33:38Z</dcterms:created>
  <dcterms:modified xsi:type="dcterms:W3CDTF">2022-11-17T15:36:45Z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0x0101004B225C49FA8DEB4294A7A4B2DA4429D8</vt:lpwstr>
  </property>
</Properties>
</file>